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71" r:id="rId2"/>
    <p:sldId id="273" r:id="rId3"/>
    <p:sldId id="267" r:id="rId4"/>
    <p:sldId id="288" r:id="rId5"/>
    <p:sldId id="268" r:id="rId6"/>
    <p:sldId id="269" r:id="rId7"/>
    <p:sldId id="277" r:id="rId8"/>
    <p:sldId id="274" r:id="rId9"/>
    <p:sldId id="276" r:id="rId10"/>
    <p:sldId id="289" r:id="rId11"/>
    <p:sldId id="290" r:id="rId12"/>
    <p:sldId id="278" r:id="rId13"/>
    <p:sldId id="280" r:id="rId14"/>
    <p:sldId id="281" r:id="rId15"/>
    <p:sldId id="279" r:id="rId16"/>
    <p:sldId id="310" r:id="rId17"/>
    <p:sldId id="284" r:id="rId18"/>
    <p:sldId id="285" r:id="rId19"/>
    <p:sldId id="282" r:id="rId20"/>
    <p:sldId id="286" r:id="rId21"/>
    <p:sldId id="287" r:id="rId22"/>
    <p:sldId id="312" r:id="rId23"/>
    <p:sldId id="300" r:id="rId24"/>
    <p:sldId id="291" r:id="rId25"/>
    <p:sldId id="292" r:id="rId26"/>
    <p:sldId id="293" r:id="rId27"/>
    <p:sldId id="294" r:id="rId28"/>
    <p:sldId id="295" r:id="rId29"/>
    <p:sldId id="296" r:id="rId30"/>
    <p:sldId id="301" r:id="rId31"/>
    <p:sldId id="302" r:id="rId32"/>
    <p:sldId id="303" r:id="rId33"/>
    <p:sldId id="304" r:id="rId34"/>
    <p:sldId id="305" r:id="rId35"/>
    <p:sldId id="297" r:id="rId36"/>
    <p:sldId id="298" r:id="rId37"/>
    <p:sldId id="299" r:id="rId38"/>
    <p:sldId id="306" r:id="rId39"/>
    <p:sldId id="307" r:id="rId40"/>
    <p:sldId id="309" r:id="rId41"/>
    <p:sldId id="311" r:id="rId4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en CARDINAL" initials="JC" lastIdx="1" clrIdx="0">
    <p:extLst/>
  </p:cmAuthor>
  <p:cmAuthor id="2" name="jul car" initials="jc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A0BA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25" autoAdjust="0"/>
    <p:restoredTop sz="96530" autoAdjust="0"/>
  </p:normalViewPr>
  <p:slideViewPr>
    <p:cSldViewPr snapToGrid="0">
      <p:cViewPr>
        <p:scale>
          <a:sx n="60" d="100"/>
          <a:sy n="60" d="100"/>
        </p:scale>
        <p:origin x="-1168" y="-1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EE7EA7-11C3-4971-81E1-8B75F22B3137}" type="datetimeFigureOut">
              <a:rPr lang="fr-FR" smtClean="0"/>
              <a:t>15/03/2020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7F05C-DFC3-4B84-9CBB-D7D0BE34EF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1059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solidFill>
                  <a:prstClr val="black"/>
                </a:solidFill>
              </a:rPr>
              <a:t>≠ des api python (le programme récupère la photo directement sur internet</a:t>
            </a:r>
            <a:r>
              <a:rPr lang="fr-FR" dirty="0" smtClean="0">
                <a:solidFill>
                  <a:prstClr val="black"/>
                </a:solidFill>
              </a:rPr>
              <a:t>)</a:t>
            </a:r>
          </a:p>
          <a:p>
            <a:r>
              <a:rPr lang="fr-FR" dirty="0" smtClean="0">
                <a:solidFill>
                  <a:prstClr val="black"/>
                </a:solidFill>
              </a:rPr>
              <a:t>MSG : </a:t>
            </a:r>
            <a:r>
              <a:rPr lang="fr-FR" dirty="0" err="1" smtClean="0">
                <a:solidFill>
                  <a:prstClr val="black"/>
                </a:solidFill>
              </a:rPr>
              <a:t>Méteosat</a:t>
            </a:r>
            <a:r>
              <a:rPr lang="fr-FR" dirty="0" smtClean="0">
                <a:solidFill>
                  <a:prstClr val="black"/>
                </a:solidFill>
              </a:rPr>
              <a:t> Seconde</a:t>
            </a:r>
            <a:r>
              <a:rPr lang="fr-FR" baseline="0" dirty="0" smtClean="0">
                <a:solidFill>
                  <a:prstClr val="black"/>
                </a:solidFill>
              </a:rPr>
              <a:t> Génération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7F05C-DFC3-4B84-9CBB-D7D0BE34EFB7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604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(1,31,n) avec n le nombre de neurone </a:t>
            </a:r>
          </a:p>
          <a:p>
            <a:r>
              <a:rPr lang="fr-FR" dirty="0"/>
              <a:t>Param est le nombre de liaison </a:t>
            </a:r>
          </a:p>
          <a:p>
            <a:r>
              <a:rPr lang="fr-FR" dirty="0"/>
              <a:t>Pour </a:t>
            </a:r>
            <a:r>
              <a:rPr lang="fr-FR" dirty="0" err="1"/>
              <a:t>lstm</a:t>
            </a:r>
            <a:r>
              <a:rPr lang="fr-FR" dirty="0"/>
              <a:t> 4*(n*</a:t>
            </a:r>
            <a:r>
              <a:rPr lang="fr-FR" dirty="0" err="1"/>
              <a:t>m+n</a:t>
            </a:r>
            <a:r>
              <a:rPr lang="fr-FR" dirty="0"/>
              <a:t>*</a:t>
            </a:r>
            <a:r>
              <a:rPr lang="fr-FR" dirty="0" err="1"/>
              <a:t>n+n</a:t>
            </a:r>
            <a:r>
              <a:rPr lang="fr-FR"/>
              <a:t>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7F05C-DFC3-4B84-9CBB-D7D0BE34EFB7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1974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7F05C-DFC3-4B84-9CBB-D7D0BE34EFB7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0055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convolution, d’un point de vue simpliste, est le fait d’appliquer un filtre mathématique à une image. D’un point de vue plus technique, il s’agit de faire glisser une matrice par-dessus une image, et pour chaque pixel, utiliser la somme de la multiplication de ce pixel par la valeur de la matrice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7F05C-DFC3-4B84-9CBB-D7D0BE34EFB7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0055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7F05C-DFC3-4B84-9CBB-D7D0BE34EFB7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89315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7F05C-DFC3-4B84-9CBB-D7D0BE34EFB7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89315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7F05C-DFC3-4B84-9CBB-D7D0BE34EFB7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20636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7F05C-DFC3-4B84-9CBB-D7D0BE34EFB7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7899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Présentation du programme :</a:t>
            </a:r>
          </a:p>
          <a:p>
            <a:pPr marL="171450" indent="-171450">
              <a:buFontTx/>
              <a:buChar char="-"/>
            </a:pPr>
            <a:r>
              <a:rPr lang="fr-FR" dirty="0"/>
              <a:t>Colorie/numérote les nuages : en délimitant leur contour, sur l’image d’avant et d’après</a:t>
            </a:r>
          </a:p>
          <a:p>
            <a:pPr marL="171450" indent="-171450">
              <a:buFontTx/>
              <a:buChar char="-"/>
            </a:pPr>
            <a:r>
              <a:rPr lang="fr-FR" dirty="0"/>
              <a:t>Relie chaque nuage (d’une image à l’autre) suivant des </a:t>
            </a:r>
            <a:r>
              <a:rPr lang="fr-FR" dirty="0" err="1"/>
              <a:t>coeffs</a:t>
            </a:r>
            <a:r>
              <a:rPr lang="fr-FR" dirty="0"/>
              <a:t> de corrélation 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La position (barycentre)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La taille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L’épaisseur (+ ou – blanc)</a:t>
            </a:r>
          </a:p>
          <a:p>
            <a:pPr marL="171450" indent="-171450">
              <a:buFontTx/>
              <a:buChar char="-"/>
            </a:pPr>
            <a:r>
              <a:rPr lang="fr-FR" dirty="0"/>
              <a:t>On récupère le vecteur vent : déplacement du barycentre /temps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0" indent="0">
              <a:buFontTx/>
              <a:buNone/>
            </a:pPr>
            <a:r>
              <a:rPr lang="fr-FR" dirty="0"/>
              <a:t>Ici 100*50 pixels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7F05C-DFC3-4B84-9CBB-D7D0BE34EFB7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1348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ne peut avoir les vecteurs vents que là où il y a des nuage</a:t>
            </a:r>
          </a:p>
          <a:p>
            <a:endParaRPr lang="fr-FR" dirty="0"/>
          </a:p>
          <a:p>
            <a:r>
              <a:rPr lang="fr-FR" dirty="0"/>
              <a:t>Ex final : on aurait pu résonner d’un côté avec les nuages et de l’autre avec les trous mais pas possible de faire les deux en même temps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7F05C-DFC3-4B84-9CBB-D7D0BE34EFB7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2875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obtient un champ de vecteur vent </a:t>
            </a:r>
          </a:p>
          <a:p>
            <a:r>
              <a:rPr lang="fr-FR" dirty="0"/>
              <a:t>On les calculs sur un maillage régulier fixe ce qui correspond au point de vue d’Euler</a:t>
            </a:r>
          </a:p>
          <a:p>
            <a:r>
              <a:rPr lang="fr-FR" dirty="0"/>
              <a:t>Amélioration de la précision en trouvant le minimum avec l’image +1 et l’image -1 avec une équation du second degré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7F05C-DFC3-4B84-9CBB-D7D0BE34EFB7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0481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7F05C-DFC3-4B84-9CBB-D7D0BE34EFB7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5590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 min 48s pour faire un quart</a:t>
            </a:r>
          </a:p>
          <a:p>
            <a:r>
              <a:rPr lang="fr-FR" dirty="0"/>
              <a:t>En théorie on fait cette opération une seule fois : sur l’image prédite ou 31 fois : pour en extraire les vecteurs vents de la journée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7F05C-DFC3-4B84-9CBB-D7D0BE34EFB7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2553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7F05C-DFC3-4B84-9CBB-D7D0BE34EFB7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617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7F05C-DFC3-4B84-9CBB-D7D0BE34EFB7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9340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Cela fait cependant saturer la mémoire de la carte graphique ce qui a pour effet d’éteindre l’écran et de le rendre incontrôlable tant que le processus n’est pas terminé.</a:t>
            </a:r>
          </a:p>
          <a:p>
            <a:r>
              <a:rPr lang="fr-FR" dirty="0"/>
              <a:t>Cela fait de plus saturer la mémoire de l’ordinateur ce qui freeze l’écran et ralenti tout le processus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7F05C-DFC3-4B84-9CBB-D7D0BE34EFB7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992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A9959C31-5D25-4C70-939E-832F0D9DB4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="" xmlns:a16="http://schemas.microsoft.com/office/drawing/2014/main" id="{595DC576-5CB7-44A9-B25B-32DB9FCF1E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62970813-BACD-4AC9-AAFA-8FD0CF367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AB7D3-4D45-4848-BC86-D2957FBE2455}" type="datetimeFigureOut">
              <a:rPr lang="fr-FR" smtClean="0"/>
              <a:t>15/03/2020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="" xmlns:a16="http://schemas.microsoft.com/office/drawing/2014/main" id="{3419BBF3-6C05-4BEF-8003-9E0ACA826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="" xmlns:a16="http://schemas.microsoft.com/office/drawing/2014/main" id="{F6AE575B-6275-4A00-B7D0-ECC963BAD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0BE54-1C91-4E5C-8F7A-7D62E9F420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7532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50D4BA85-FB34-406F-8DBC-372FF151C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="" xmlns:a16="http://schemas.microsoft.com/office/drawing/2014/main" id="{747E547A-8E53-472A-8BF9-187A75A44B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723D6153-9F7B-40AA-81E6-C2BF9984E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AB7D3-4D45-4848-BC86-D2957FBE2455}" type="datetimeFigureOut">
              <a:rPr lang="fr-FR" smtClean="0"/>
              <a:t>15/03/2020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="" xmlns:a16="http://schemas.microsoft.com/office/drawing/2014/main" id="{2479AB71-2975-46E9-83ED-AC566067E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="" xmlns:a16="http://schemas.microsoft.com/office/drawing/2014/main" id="{9FB07929-BEC0-4B8C-91CC-162401BEB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0BE54-1C91-4E5C-8F7A-7D62E9F420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8993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="" xmlns:a16="http://schemas.microsoft.com/office/drawing/2014/main" id="{5E489232-82D8-42D4-8AC9-00F5BFA6B8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="" xmlns:a16="http://schemas.microsoft.com/office/drawing/2014/main" id="{F5BB6F7E-A0FF-416A-BC6D-33512376EA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07061C54-EB1B-47DB-BA22-F64DDF9DB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AB7D3-4D45-4848-BC86-D2957FBE2455}" type="datetimeFigureOut">
              <a:rPr lang="fr-FR" smtClean="0"/>
              <a:t>15/03/2020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="" xmlns:a16="http://schemas.microsoft.com/office/drawing/2014/main" id="{3E3C043A-B0E7-48E2-8FA6-0327E71D2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="" xmlns:a16="http://schemas.microsoft.com/office/drawing/2014/main" id="{9F0A0708-49E3-423F-987C-24188B0B2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0BE54-1C91-4E5C-8F7A-7D62E9F420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1390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F7107606-6D91-4E49-BFED-1DA497D99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09D9F7B2-CAE9-4A11-B13E-3B81A4D81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1667B9B4-C397-429D-82CA-5212754F4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AB7D3-4D45-4848-BC86-D2957FBE2455}" type="datetimeFigureOut">
              <a:rPr lang="fr-FR" smtClean="0"/>
              <a:t>15/03/2020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="" xmlns:a16="http://schemas.microsoft.com/office/drawing/2014/main" id="{FB7F0E06-4467-4929-95AE-83DFD2A6D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="" xmlns:a16="http://schemas.microsoft.com/office/drawing/2014/main" id="{71557F1A-351C-4351-8109-C492B031E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0BE54-1C91-4E5C-8F7A-7D62E9F420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8364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C4395D17-AC60-42D1-97BF-7C09200F4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419AC8C9-875D-42DA-B7E8-5B7D288730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4E25D608-27AC-4E88-8241-61337D97F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AB7D3-4D45-4848-BC86-D2957FBE2455}" type="datetimeFigureOut">
              <a:rPr lang="fr-FR" smtClean="0"/>
              <a:t>15/03/2020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="" xmlns:a16="http://schemas.microsoft.com/office/drawing/2014/main" id="{25F95856-1693-4FBA-98C8-ED41DD1DB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="" xmlns:a16="http://schemas.microsoft.com/office/drawing/2014/main" id="{EE3CD0D3-F429-424F-872B-2AE0DB9EE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0BE54-1C91-4E5C-8F7A-7D62E9F420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3636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F5F099D-D904-4537-A3B1-94353CBCB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572BBB35-67B0-460D-BCA4-E0AFA7B04A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="" xmlns:a16="http://schemas.microsoft.com/office/drawing/2014/main" id="{5073FB0F-B93C-4090-863F-4C4900927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F0E8280A-8CB0-45DA-BEC3-00EE3B431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AB7D3-4D45-4848-BC86-D2957FBE2455}" type="datetimeFigureOut">
              <a:rPr lang="fr-FR" smtClean="0"/>
              <a:t>15/03/2020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="" xmlns:a16="http://schemas.microsoft.com/office/drawing/2014/main" id="{F2C6E324-2300-4467-BB27-B6802397B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="" xmlns:a16="http://schemas.microsoft.com/office/drawing/2014/main" id="{D76DA7D5-BBCA-49FD-AABF-47F1882A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0BE54-1C91-4E5C-8F7A-7D62E9F420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7712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5D84BFB6-B84B-4EC8-9CA4-333BD0336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E27AE463-AB64-4478-87CB-2E5469203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="" xmlns:a16="http://schemas.microsoft.com/office/drawing/2014/main" id="{72B33E41-A657-4663-B730-EFCA9CBA73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="" xmlns:a16="http://schemas.microsoft.com/office/drawing/2014/main" id="{4775849A-54E2-4366-8079-DE3407D778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="" xmlns:a16="http://schemas.microsoft.com/office/drawing/2014/main" id="{B7D5061D-E7B6-4DD5-AB2F-FC9F4E6B1E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="" xmlns:a16="http://schemas.microsoft.com/office/drawing/2014/main" id="{B94151F3-01EF-4418-8EF9-01251BA36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AB7D3-4D45-4848-BC86-D2957FBE2455}" type="datetimeFigureOut">
              <a:rPr lang="fr-FR" smtClean="0"/>
              <a:t>15/03/2020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="" xmlns:a16="http://schemas.microsoft.com/office/drawing/2014/main" id="{3CE332E4-F45B-4C4F-B218-A941E2A47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="" xmlns:a16="http://schemas.microsoft.com/office/drawing/2014/main" id="{3A12EF16-B07B-4961-9A27-FC36D438F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0BE54-1C91-4E5C-8F7A-7D62E9F420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9384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E139D62A-31EE-4B26-B783-5940B95FC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="" xmlns:a16="http://schemas.microsoft.com/office/drawing/2014/main" id="{598D55F6-1C05-4747-A361-582322D1E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AB7D3-4D45-4848-BC86-D2957FBE2455}" type="datetimeFigureOut">
              <a:rPr lang="fr-FR" smtClean="0"/>
              <a:t>15/03/2020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="" xmlns:a16="http://schemas.microsoft.com/office/drawing/2014/main" id="{AA2DD36F-7FCF-4ECA-AD17-B6FA2F206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="" xmlns:a16="http://schemas.microsoft.com/office/drawing/2014/main" id="{9E3C2686-32FA-4ACD-9216-441C884E5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0BE54-1C91-4E5C-8F7A-7D62E9F420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021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="" xmlns:a16="http://schemas.microsoft.com/office/drawing/2014/main" id="{805C1344-89FD-481C-BF5C-5F0FE9007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AB7D3-4D45-4848-BC86-D2957FBE2455}" type="datetimeFigureOut">
              <a:rPr lang="fr-FR" smtClean="0"/>
              <a:t>15/03/2020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="" xmlns:a16="http://schemas.microsoft.com/office/drawing/2014/main" id="{5C01174F-BE9A-43FF-A65B-0498D8931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5E6E43F6-5851-40D9-96D8-0000542FE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0BE54-1C91-4E5C-8F7A-7D62E9F420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9133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906BDE34-46B3-4BE6-81E1-E5EF8C901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99250927-258B-4A20-ABAD-D41998671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="" xmlns:a16="http://schemas.microsoft.com/office/drawing/2014/main" id="{42066E54-B3C6-4731-8E47-D696ED7A56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F21300E9-C088-478B-BE9C-90A281C35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AB7D3-4D45-4848-BC86-D2957FBE2455}" type="datetimeFigureOut">
              <a:rPr lang="fr-FR" smtClean="0"/>
              <a:t>15/03/2020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="" xmlns:a16="http://schemas.microsoft.com/office/drawing/2014/main" id="{FA1C9581-9665-4E0C-99F1-DCAFEF33D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="" xmlns:a16="http://schemas.microsoft.com/office/drawing/2014/main" id="{95DD38F9-FAA0-4EE6-999F-ECA3EBA16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0BE54-1C91-4E5C-8F7A-7D62E9F420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4505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DBE52BC7-B434-4A0D-A251-40E63D464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="" xmlns:a16="http://schemas.microsoft.com/office/drawing/2014/main" id="{B0EDFE33-8551-411D-BB53-42F3995326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="" xmlns:a16="http://schemas.microsoft.com/office/drawing/2014/main" id="{360B25BC-CB23-4EC8-8A58-41D70B880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3629C485-245F-480F-A1AE-C3B3AF398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AB7D3-4D45-4848-BC86-D2957FBE2455}" type="datetimeFigureOut">
              <a:rPr lang="fr-FR" smtClean="0"/>
              <a:t>15/03/2020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="" xmlns:a16="http://schemas.microsoft.com/office/drawing/2014/main" id="{6278A5EF-A96E-4ED0-AD25-E0A81B284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="" xmlns:a16="http://schemas.microsoft.com/office/drawing/2014/main" id="{6E2CFB36-D371-475A-B286-ADF34C70F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0BE54-1C91-4E5C-8F7A-7D62E9F420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0281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="" xmlns:a16="http://schemas.microsoft.com/office/drawing/2014/main" id="{9EBF2DFE-A5B4-4589-B447-2048A7935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2CCD70DB-F838-411E-9C17-6E80409C3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C96DA412-E2E8-4815-823B-B14D84F011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AB7D3-4D45-4848-BC86-D2957FBE2455}" type="datetimeFigureOut">
              <a:rPr lang="fr-FR" smtClean="0"/>
              <a:t>15/03/2020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="" xmlns:a16="http://schemas.microsoft.com/office/drawing/2014/main" id="{2C53A72F-C604-459A-9C82-33DF136E5E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="" xmlns:a16="http://schemas.microsoft.com/office/drawing/2014/main" id="{2F128909-6552-4905-A1DD-1E2AAE7FEA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0BE54-1C91-4E5C-8F7A-7D62E9F420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4921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74DBFB5D-2453-4237-8560-26D26547D163}"/>
              </a:ext>
            </a:extLst>
          </p:cNvPr>
          <p:cNvSpPr txBox="1"/>
          <p:nvPr/>
        </p:nvSpPr>
        <p:spPr>
          <a:xfrm>
            <a:off x="656896" y="346841"/>
            <a:ext cx="10925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TIPE : Prévision météo en pleine mer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7D20533E-8467-4751-9788-863EB1433A4D}"/>
              </a:ext>
            </a:extLst>
          </p:cNvPr>
          <p:cNvSpPr txBox="1"/>
          <p:nvPr/>
        </p:nvSpPr>
        <p:spPr>
          <a:xfrm>
            <a:off x="656896" y="1016335"/>
            <a:ext cx="101970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Problématique : Les prévisions météo se font généralement grâce aux données des stations météo disséminées partout sur les continents. En pleine mer, il n’y a pas de station météo qui quadrille l’espace.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Travaux réalisés :</a:t>
            </a:r>
          </a:p>
        </p:txBody>
      </p:sp>
      <p:sp>
        <p:nvSpPr>
          <p:cNvPr id="16" name="Pentagone 15"/>
          <p:cNvSpPr/>
          <p:nvPr/>
        </p:nvSpPr>
        <p:spPr>
          <a:xfrm>
            <a:off x="1093632" y="2643745"/>
            <a:ext cx="2754705" cy="118735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1 - Collecte des données</a:t>
            </a:r>
          </a:p>
        </p:txBody>
      </p:sp>
      <p:sp>
        <p:nvSpPr>
          <p:cNvPr id="17" name="Chevron 16"/>
          <p:cNvSpPr/>
          <p:nvPr/>
        </p:nvSpPr>
        <p:spPr>
          <a:xfrm>
            <a:off x="3552507" y="2643745"/>
            <a:ext cx="2709545" cy="1187355"/>
          </a:xfrm>
          <a:prstGeom prst="chevr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2 – Nuages et Vents</a:t>
            </a:r>
          </a:p>
        </p:txBody>
      </p:sp>
      <p:sp>
        <p:nvSpPr>
          <p:cNvPr id="18" name="Chevron 17"/>
          <p:cNvSpPr/>
          <p:nvPr/>
        </p:nvSpPr>
        <p:spPr>
          <a:xfrm>
            <a:off x="6022752" y="2643745"/>
            <a:ext cx="2709545" cy="1187355"/>
          </a:xfrm>
          <a:prstGeom prst="chevro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 – Redressement des données</a:t>
            </a:r>
          </a:p>
        </p:txBody>
      </p:sp>
      <p:sp>
        <p:nvSpPr>
          <p:cNvPr id="19" name="Chevron 18"/>
          <p:cNvSpPr/>
          <p:nvPr/>
        </p:nvSpPr>
        <p:spPr>
          <a:xfrm>
            <a:off x="8495275" y="2639195"/>
            <a:ext cx="2709545" cy="1187355"/>
          </a:xfrm>
          <a:prstGeom prst="chevr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4 - Prédictions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124F2AA6-E161-411A-A5AF-02EDFBC28A80}"/>
              </a:ext>
            </a:extLst>
          </p:cNvPr>
          <p:cNvSpPr txBox="1"/>
          <p:nvPr/>
        </p:nvSpPr>
        <p:spPr>
          <a:xfrm>
            <a:off x="656896" y="4468248"/>
            <a:ext cx="10546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Objectif : Comparer l’efficacité de 2 utilisations différentes des réseaux de neurones : 					- Une utilisant des images satellite intactes </a:t>
            </a:r>
          </a:p>
          <a:p>
            <a:r>
              <a:rPr lang="fr-FR" dirty="0"/>
              <a:t>		- Une autre se servant d’un tableau de données judicieusement extraites de ces images. </a:t>
            </a:r>
          </a:p>
        </p:txBody>
      </p:sp>
    </p:spTree>
    <p:extLst>
      <p:ext uri="{BB962C8B-B14F-4D97-AF65-F5344CB8AC3E}">
        <p14:creationId xmlns:p14="http://schemas.microsoft.com/office/powerpoint/2010/main" val="205174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="" xmlns:a16="http://schemas.microsoft.com/office/drawing/2014/main" id="{41A660FA-E630-4644-AEAB-A5A51755B4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483" y="1108650"/>
            <a:ext cx="2800104" cy="28001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A3BBFF06-91DE-4ABA-9E5D-080A5F779BD5}"/>
              </a:ext>
            </a:extLst>
          </p:cNvPr>
          <p:cNvSpPr/>
          <p:nvPr/>
        </p:nvSpPr>
        <p:spPr>
          <a:xfrm>
            <a:off x="5636507" y="2324036"/>
            <a:ext cx="11268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-----&gt;</a:t>
            </a:r>
          </a:p>
        </p:txBody>
      </p:sp>
      <p:pic>
        <p:nvPicPr>
          <p:cNvPr id="4" name="Image 3" descr="Une image contenant noir, assis, blanc, montagne&#10;&#10;Description générée automatiquement">
            <a:extLst>
              <a:ext uri="{FF2B5EF4-FFF2-40B4-BE49-F238E27FC236}">
                <a16:creationId xmlns="" xmlns:a16="http://schemas.microsoft.com/office/drawing/2014/main" id="{01F8C80A-8D1E-4383-B74D-67311E3047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t="16452"/>
          <a:stretch/>
        </p:blipFill>
        <p:spPr>
          <a:xfrm>
            <a:off x="6804313" y="819364"/>
            <a:ext cx="1596340" cy="1591294"/>
          </a:xfrm>
          <a:prstGeom prst="rect">
            <a:avLst/>
          </a:prstGeom>
        </p:spPr>
      </p:pic>
      <p:pic>
        <p:nvPicPr>
          <p:cNvPr id="5" name="Image 4" descr="Une image contenant assis, photo, noir, couvert&#10;&#10;Description générée automatiquement">
            <a:extLst>
              <a:ext uri="{FF2B5EF4-FFF2-40B4-BE49-F238E27FC236}">
                <a16:creationId xmlns="" xmlns:a16="http://schemas.microsoft.com/office/drawing/2014/main" id="{DA2BD001-6753-45E5-95E9-15A9B8181F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52" r="16186"/>
          <a:stretch/>
        </p:blipFill>
        <p:spPr>
          <a:xfrm>
            <a:off x="8598707" y="819363"/>
            <a:ext cx="1596340" cy="1591295"/>
          </a:xfrm>
          <a:prstGeom prst="rect">
            <a:avLst/>
          </a:prstGeom>
        </p:spPr>
      </p:pic>
      <p:pic>
        <p:nvPicPr>
          <p:cNvPr id="6" name="Image 5" descr="Une image contenant sombre, noir, photo, planche&#10;&#10;Description générée automatiquement">
            <a:extLst>
              <a:ext uri="{FF2B5EF4-FFF2-40B4-BE49-F238E27FC236}">
                <a16:creationId xmlns="" xmlns:a16="http://schemas.microsoft.com/office/drawing/2014/main" id="{FA9549E3-F25D-4F9E-B16B-14DCCCFE9E4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b="16452"/>
          <a:stretch/>
        </p:blipFill>
        <p:spPr>
          <a:xfrm>
            <a:off x="6804312" y="2610284"/>
            <a:ext cx="1596341" cy="1591294"/>
          </a:xfrm>
          <a:prstGeom prst="rect">
            <a:avLst/>
          </a:prstGeom>
        </p:spPr>
      </p:pic>
      <p:pic>
        <p:nvPicPr>
          <p:cNvPr id="7" name="Image 6" descr="Une image contenant photo, assis, noir, couvert&#10;&#10;Description générée automatiquement">
            <a:extLst>
              <a:ext uri="{FF2B5EF4-FFF2-40B4-BE49-F238E27FC236}">
                <a16:creationId xmlns="" xmlns:a16="http://schemas.microsoft.com/office/drawing/2014/main" id="{182793FD-886B-4470-BC14-D210704BC0D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86" b="16452"/>
          <a:stretch/>
        </p:blipFill>
        <p:spPr>
          <a:xfrm>
            <a:off x="8598707" y="2610284"/>
            <a:ext cx="1596340" cy="159129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0DD47F22-D1F7-4979-9AB0-6AA01CFE7F0B}"/>
              </a:ext>
            </a:extLst>
          </p:cNvPr>
          <p:cNvSpPr txBox="1"/>
          <p:nvPr/>
        </p:nvSpPr>
        <p:spPr>
          <a:xfrm>
            <a:off x="241235" y="128897"/>
            <a:ext cx="8611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/>
              <a:t>Redressement des données pour que les distances soient en </a:t>
            </a:r>
            <a:r>
              <a:rPr lang="fr-FR" sz="2000" b="1" u="sng" dirty="0" smtClean="0"/>
              <a:t>grandeurs </a:t>
            </a:r>
            <a:r>
              <a:rPr lang="fr-FR" sz="2000" b="1" u="sng" dirty="0"/>
              <a:t>réelles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="" xmlns:a16="http://schemas.microsoft.com/office/drawing/2014/main" id="{245125EA-1A06-4A8D-836E-41738BDAFF72}"/>
              </a:ext>
            </a:extLst>
          </p:cNvPr>
          <p:cNvSpPr txBox="1"/>
          <p:nvPr/>
        </p:nvSpPr>
        <p:spPr>
          <a:xfrm>
            <a:off x="564145" y="634698"/>
            <a:ext cx="2421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Utilité :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="" xmlns:a16="http://schemas.microsoft.com/office/drawing/2014/main" id="{0F45C45E-684A-4290-BF9C-78C838DD6CB5}"/>
              </a:ext>
            </a:extLst>
          </p:cNvPr>
          <p:cNvSpPr txBox="1"/>
          <p:nvPr/>
        </p:nvSpPr>
        <p:spPr>
          <a:xfrm>
            <a:off x="10522127" y="3563018"/>
            <a:ext cx="1499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 min 48s pour 1 quart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6E9972DC-BB37-4FA6-916A-4AA8648E7C07}"/>
              </a:ext>
            </a:extLst>
          </p:cNvPr>
          <p:cNvSpPr txBox="1"/>
          <p:nvPr/>
        </p:nvSpPr>
        <p:spPr>
          <a:xfrm>
            <a:off x="735961" y="4392331"/>
            <a:ext cx="93328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Déformer toutes les images ?</a:t>
            </a:r>
          </a:p>
          <a:p>
            <a:r>
              <a:rPr lang="fr-FR" dirty="0"/>
              <a:t>	-&gt; Trop long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Pour les images non traitées :  déformation uniquement de la prédiction (image finale)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Pour les vecteurs vents : utilisation d’un algo similaire pour déformer uniquement la prédiction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="" xmlns:a16="http://schemas.microsoft.com/office/drawing/2014/main" id="{6B1934C5-18E6-4FF9-AC45-733F0C6C45AD}"/>
              </a:ext>
            </a:extLst>
          </p:cNvPr>
          <p:cNvSpPr/>
          <p:nvPr/>
        </p:nvSpPr>
        <p:spPr>
          <a:xfrm>
            <a:off x="10553794" y="52100"/>
            <a:ext cx="880754" cy="593678"/>
          </a:xfrm>
          <a:prstGeom prst="chevro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Pentagone 3">
            <a:extLst>
              <a:ext uri="{FF2B5EF4-FFF2-40B4-BE49-F238E27FC236}">
                <a16:creationId xmlns="" xmlns:a16="http://schemas.microsoft.com/office/drawing/2014/main" id="{9B678FF5-5222-458A-A1CC-906B08DF1CD2}"/>
              </a:ext>
            </a:extLst>
          </p:cNvPr>
          <p:cNvSpPr/>
          <p:nvPr/>
        </p:nvSpPr>
        <p:spPr>
          <a:xfrm>
            <a:off x="9104860" y="52100"/>
            <a:ext cx="895433" cy="593678"/>
          </a:xfrm>
          <a:prstGeom prst="homePlat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7" name="Chevron 4">
            <a:extLst>
              <a:ext uri="{FF2B5EF4-FFF2-40B4-BE49-F238E27FC236}">
                <a16:creationId xmlns="" xmlns:a16="http://schemas.microsoft.com/office/drawing/2014/main" id="{431283DC-A37F-416B-871D-087F939E8982}"/>
              </a:ext>
            </a:extLst>
          </p:cNvPr>
          <p:cNvSpPr/>
          <p:nvPr/>
        </p:nvSpPr>
        <p:spPr>
          <a:xfrm>
            <a:off x="9816819" y="52100"/>
            <a:ext cx="880754" cy="593678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18" name="Chevron 6">
            <a:extLst>
              <a:ext uri="{FF2B5EF4-FFF2-40B4-BE49-F238E27FC236}">
                <a16:creationId xmlns="" xmlns:a16="http://schemas.microsoft.com/office/drawing/2014/main" id="{F8CB26C0-23AD-400F-A8F3-5D09582E1287}"/>
              </a:ext>
            </a:extLst>
          </p:cNvPr>
          <p:cNvSpPr/>
          <p:nvPr/>
        </p:nvSpPr>
        <p:spPr>
          <a:xfrm>
            <a:off x="11239360" y="52100"/>
            <a:ext cx="880754" cy="593678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="" xmlns:a16="http://schemas.microsoft.com/office/drawing/2014/main" id="{7AEEDEDB-421D-4449-BA51-54BAAE473531}"/>
              </a:ext>
            </a:extLst>
          </p:cNvPr>
          <p:cNvSpPr txBox="1"/>
          <p:nvPr/>
        </p:nvSpPr>
        <p:spPr>
          <a:xfrm>
            <a:off x="10483741" y="95354"/>
            <a:ext cx="915059" cy="534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700"/>
              </a:lnSpc>
            </a:pPr>
            <a:r>
              <a:rPr lang="fr-FR" dirty="0" err="1"/>
              <a:t>Redress</a:t>
            </a:r>
            <a:endParaRPr lang="fr-FR" dirty="0"/>
          </a:p>
          <a:p>
            <a:pPr algn="r">
              <a:lnSpc>
                <a:spcPts val="1700"/>
              </a:lnSpc>
            </a:pPr>
            <a:r>
              <a:rPr lang="fr-FR" dirty="0" err="1"/>
              <a:t>ement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5245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647A1264-E1A4-44EE-B1BB-103089F8D700}"/>
              </a:ext>
            </a:extLst>
          </p:cNvPr>
          <p:cNvSpPr txBox="1"/>
          <p:nvPr/>
        </p:nvSpPr>
        <p:spPr>
          <a:xfrm>
            <a:off x="241235" y="128897"/>
            <a:ext cx="5473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/>
              <a:t>Prédiction grâce à l’intelligence artificielle</a:t>
            </a:r>
          </a:p>
        </p:txBody>
      </p:sp>
      <p:sp>
        <p:nvSpPr>
          <p:cNvPr id="3" name="Chevron 4">
            <a:extLst>
              <a:ext uri="{FF2B5EF4-FFF2-40B4-BE49-F238E27FC236}">
                <a16:creationId xmlns="" xmlns:a16="http://schemas.microsoft.com/office/drawing/2014/main" id="{88FFA83B-C4FA-46ED-9D4B-C9B7B42A24BD}"/>
              </a:ext>
            </a:extLst>
          </p:cNvPr>
          <p:cNvSpPr/>
          <p:nvPr/>
        </p:nvSpPr>
        <p:spPr>
          <a:xfrm>
            <a:off x="11239360" y="52100"/>
            <a:ext cx="880754" cy="593678"/>
          </a:xfrm>
          <a:prstGeom prst="chevr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" name="Pentagone 1">
            <a:extLst>
              <a:ext uri="{FF2B5EF4-FFF2-40B4-BE49-F238E27FC236}">
                <a16:creationId xmlns="" xmlns:a16="http://schemas.microsoft.com/office/drawing/2014/main" id="{65F00C4D-35F6-4215-AFFD-03E72A555F55}"/>
              </a:ext>
            </a:extLst>
          </p:cNvPr>
          <p:cNvSpPr/>
          <p:nvPr/>
        </p:nvSpPr>
        <p:spPr>
          <a:xfrm>
            <a:off x="9104860" y="52100"/>
            <a:ext cx="895433" cy="593678"/>
          </a:xfrm>
          <a:prstGeom prst="homePlat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Chevron 2">
            <a:extLst>
              <a:ext uri="{FF2B5EF4-FFF2-40B4-BE49-F238E27FC236}">
                <a16:creationId xmlns="" xmlns:a16="http://schemas.microsoft.com/office/drawing/2014/main" id="{7CEF8074-0250-4B04-9AC8-89C3530FD640}"/>
              </a:ext>
            </a:extLst>
          </p:cNvPr>
          <p:cNvSpPr/>
          <p:nvPr/>
        </p:nvSpPr>
        <p:spPr>
          <a:xfrm>
            <a:off x="9816819" y="52100"/>
            <a:ext cx="880754" cy="593678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6" name="Chevron 3">
            <a:extLst>
              <a:ext uri="{FF2B5EF4-FFF2-40B4-BE49-F238E27FC236}">
                <a16:creationId xmlns="" xmlns:a16="http://schemas.microsoft.com/office/drawing/2014/main" id="{2541E5F8-4601-4038-8107-C64B8328ABE4}"/>
              </a:ext>
            </a:extLst>
          </p:cNvPr>
          <p:cNvSpPr/>
          <p:nvPr/>
        </p:nvSpPr>
        <p:spPr>
          <a:xfrm>
            <a:off x="10553794" y="52100"/>
            <a:ext cx="880754" cy="593678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404ACA04-5F95-4DBA-877B-6F61E8410D4A}"/>
              </a:ext>
            </a:extLst>
          </p:cNvPr>
          <p:cNvSpPr txBox="1"/>
          <p:nvPr/>
        </p:nvSpPr>
        <p:spPr>
          <a:xfrm>
            <a:off x="11271841" y="95354"/>
            <a:ext cx="768415" cy="534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700"/>
              </a:lnSpc>
            </a:pPr>
            <a:r>
              <a:rPr lang="fr-FR" dirty="0" err="1"/>
              <a:t>Prédic</a:t>
            </a:r>
            <a:endParaRPr lang="fr-FR" dirty="0"/>
          </a:p>
          <a:p>
            <a:pPr algn="r">
              <a:lnSpc>
                <a:spcPts val="1700"/>
              </a:lnSpc>
            </a:pPr>
            <a:r>
              <a:rPr lang="fr-FR" dirty="0" err="1"/>
              <a:t>tion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3B0E96DE-3D1D-40E3-A069-8E9FB64E90FF}"/>
              </a:ext>
            </a:extLst>
          </p:cNvPr>
          <p:cNvSpPr txBox="1"/>
          <p:nvPr/>
        </p:nvSpPr>
        <p:spPr>
          <a:xfrm>
            <a:off x="820881" y="961219"/>
            <a:ext cx="3782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Pourquoi cette approche ?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="" xmlns:a16="http://schemas.microsoft.com/office/drawing/2014/main" id="{FEAF0546-5E7D-4BFB-BCDF-123AA598917F}"/>
              </a:ext>
            </a:extLst>
          </p:cNvPr>
          <p:cNvSpPr txBox="1"/>
          <p:nvPr/>
        </p:nvSpPr>
        <p:spPr>
          <a:xfrm>
            <a:off x="820881" y="3514500"/>
            <a:ext cx="3647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Pourquoi les réseaux de neurone ?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="" xmlns:a16="http://schemas.microsoft.com/office/drawing/2014/main" id="{D177F736-EF1C-4C64-A615-20C93B121756}"/>
              </a:ext>
            </a:extLst>
          </p:cNvPr>
          <p:cNvSpPr txBox="1"/>
          <p:nvPr/>
        </p:nvSpPr>
        <p:spPr>
          <a:xfrm>
            <a:off x="1206985" y="1637096"/>
            <a:ext cx="8956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Aujourd’hui les prédiction sont faites avec des supercalculateurs et des observations scientifiques : On a établi des modèles (perturbations, anticyclones …)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="" xmlns:a16="http://schemas.microsoft.com/office/drawing/2014/main" id="{15976793-968B-44E9-94AB-E6993593A7AF}"/>
              </a:ext>
            </a:extLst>
          </p:cNvPr>
          <p:cNvSpPr txBox="1"/>
          <p:nvPr/>
        </p:nvSpPr>
        <p:spPr>
          <a:xfrm>
            <a:off x="1192356" y="2438775"/>
            <a:ext cx="8697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L’intelligence artificielle  n’étudie pas de la même façon ces systèmes chaotiques : il crée ses propres règles à partir des données d’apprentissage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="" xmlns:a16="http://schemas.microsoft.com/office/drawing/2014/main" id="{9E481021-8EE9-4BB6-BBDF-3BE86CF79D4F}"/>
                  </a:ext>
                </a:extLst>
              </p:cNvPr>
              <p:cNvSpPr txBox="1"/>
              <p:nvPr/>
            </p:nvSpPr>
            <p:spPr>
              <a:xfrm>
                <a:off x="1192356" y="4184518"/>
                <a:ext cx="904528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Cela peut paraitre étrange car on veut une image entière en sortie (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fr-FR" dirty="0"/>
                  <a:t> d’une réponse binaire)</a:t>
                </a:r>
              </a:p>
              <a:p>
                <a:endParaRPr lang="fr-FR" dirty="0"/>
              </a:p>
              <a:p>
                <a:r>
                  <a:rPr lang="fr-FR" dirty="0"/>
                  <a:t>On cherche de plus à repérer des schémas qui se répèteraient dans le temps</a:t>
                </a: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9E481021-8EE9-4BB6-BBDF-3BE86CF79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356" y="4184518"/>
                <a:ext cx="9045288" cy="923330"/>
              </a:xfrm>
              <a:prstGeom prst="rect">
                <a:avLst/>
              </a:prstGeom>
              <a:blipFill>
                <a:blip r:embed="rId3"/>
                <a:stretch>
                  <a:fillRect l="-607" t="-3289" b="-92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003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evron 4">
            <a:extLst>
              <a:ext uri="{FF2B5EF4-FFF2-40B4-BE49-F238E27FC236}">
                <a16:creationId xmlns="" xmlns:a16="http://schemas.microsoft.com/office/drawing/2014/main" id="{800B94A6-4C16-40D6-8DBB-EA53E7E1844F}"/>
              </a:ext>
            </a:extLst>
          </p:cNvPr>
          <p:cNvSpPr/>
          <p:nvPr/>
        </p:nvSpPr>
        <p:spPr>
          <a:xfrm>
            <a:off x="11239360" y="52100"/>
            <a:ext cx="880754" cy="593678"/>
          </a:xfrm>
          <a:prstGeom prst="chevr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" name="Pentagone 1">
            <a:extLst>
              <a:ext uri="{FF2B5EF4-FFF2-40B4-BE49-F238E27FC236}">
                <a16:creationId xmlns="" xmlns:a16="http://schemas.microsoft.com/office/drawing/2014/main" id="{04138BD0-3801-43CA-854C-E7C06B5E2ECA}"/>
              </a:ext>
            </a:extLst>
          </p:cNvPr>
          <p:cNvSpPr/>
          <p:nvPr/>
        </p:nvSpPr>
        <p:spPr>
          <a:xfrm>
            <a:off x="9104860" y="52100"/>
            <a:ext cx="895433" cy="593678"/>
          </a:xfrm>
          <a:prstGeom prst="homePlat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Chevron 2">
            <a:extLst>
              <a:ext uri="{FF2B5EF4-FFF2-40B4-BE49-F238E27FC236}">
                <a16:creationId xmlns="" xmlns:a16="http://schemas.microsoft.com/office/drawing/2014/main" id="{2E50F123-440E-4238-881D-CFB646D700CA}"/>
              </a:ext>
            </a:extLst>
          </p:cNvPr>
          <p:cNvSpPr/>
          <p:nvPr/>
        </p:nvSpPr>
        <p:spPr>
          <a:xfrm>
            <a:off x="9816819" y="52100"/>
            <a:ext cx="880754" cy="593678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4" name="Chevron 3">
            <a:extLst>
              <a:ext uri="{FF2B5EF4-FFF2-40B4-BE49-F238E27FC236}">
                <a16:creationId xmlns="" xmlns:a16="http://schemas.microsoft.com/office/drawing/2014/main" id="{A84AB4F6-B1A7-4DCF-8DCF-0841DF1B0694}"/>
              </a:ext>
            </a:extLst>
          </p:cNvPr>
          <p:cNvSpPr/>
          <p:nvPr/>
        </p:nvSpPr>
        <p:spPr>
          <a:xfrm>
            <a:off x="10553794" y="52100"/>
            <a:ext cx="880754" cy="593678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080A6995-BC0D-4180-9C49-6FF25D833450}"/>
              </a:ext>
            </a:extLst>
          </p:cNvPr>
          <p:cNvSpPr txBox="1"/>
          <p:nvPr/>
        </p:nvSpPr>
        <p:spPr>
          <a:xfrm>
            <a:off x="11271841" y="95354"/>
            <a:ext cx="768415" cy="534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700"/>
              </a:lnSpc>
            </a:pPr>
            <a:r>
              <a:rPr lang="fr-FR" dirty="0" err="1"/>
              <a:t>Prédic</a:t>
            </a:r>
            <a:endParaRPr lang="fr-FR" dirty="0"/>
          </a:p>
          <a:p>
            <a:pPr algn="r">
              <a:lnSpc>
                <a:spcPts val="1700"/>
              </a:lnSpc>
            </a:pPr>
            <a:r>
              <a:rPr lang="fr-FR" dirty="0" err="1"/>
              <a:t>tion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="" xmlns:a16="http://schemas.microsoft.com/office/drawing/2014/main" id="{2B4BFA6E-C111-4F94-A607-81FB7F46575F}"/>
              </a:ext>
            </a:extLst>
          </p:cNvPr>
          <p:cNvSpPr txBox="1"/>
          <p:nvPr/>
        </p:nvSpPr>
        <p:spPr>
          <a:xfrm>
            <a:off x="885217" y="807396"/>
            <a:ext cx="7227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Objectif</a:t>
            </a:r>
            <a:r>
              <a:rPr lang="fr-FR" dirty="0"/>
              <a:t> : prédire le déplacement de la masse nuageuse en pleine mer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="" xmlns:a16="http://schemas.microsoft.com/office/drawing/2014/main" id="{C3600B03-9FC5-4270-B8B3-BECB955043A4}"/>
              </a:ext>
            </a:extLst>
          </p:cNvPr>
          <p:cNvSpPr txBox="1"/>
          <p:nvPr/>
        </p:nvSpPr>
        <p:spPr>
          <a:xfrm>
            <a:off x="564204" y="1362517"/>
            <a:ext cx="957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approche : Utilisation directe d’un Réseau de neurone récurrent (RNN) sur les pixels de l’image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1D53FE3C-BA42-4C76-9114-D0D34273A40E}"/>
              </a:ext>
            </a:extLst>
          </p:cNvPr>
          <p:cNvSpPr txBox="1"/>
          <p:nvPr/>
        </p:nvSpPr>
        <p:spPr>
          <a:xfrm>
            <a:off x="306382" y="1893467"/>
            <a:ext cx="108550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J’utilise un réseau de neurone </a:t>
            </a:r>
            <a:r>
              <a:rPr lang="fr-FR" dirty="0" err="1"/>
              <a:t>lstm</a:t>
            </a:r>
            <a:r>
              <a:rPr lang="fr-FR" dirty="0"/>
              <a:t> (long short </a:t>
            </a:r>
            <a:r>
              <a:rPr lang="fr-FR" dirty="0" err="1"/>
              <a:t>term</a:t>
            </a:r>
            <a:r>
              <a:rPr lang="fr-FR" dirty="0"/>
              <a:t> </a:t>
            </a:r>
            <a:r>
              <a:rPr lang="fr-FR" dirty="0" err="1"/>
              <a:t>mermory</a:t>
            </a:r>
            <a:r>
              <a:rPr lang="fr-FR" dirty="0"/>
              <a:t>) : un réseau récurrent qui me permet d’avoir une séquence d’image en entrée et en sortie :</a:t>
            </a:r>
          </a:p>
          <a:p>
            <a:r>
              <a:rPr lang="fr-FR" dirty="0"/>
              <a:t>- 32 images dans une journée :</a:t>
            </a:r>
          </a:p>
          <a:p>
            <a:r>
              <a:rPr lang="fr-FR" dirty="0"/>
              <a:t>-&gt; les 31 premières en entrée donnent 31 images décalées de 1 images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08BDD74E-304E-4DBE-A9F0-D28DCB9393B9}"/>
              </a:ext>
            </a:extLst>
          </p:cNvPr>
          <p:cNvSpPr/>
          <p:nvPr/>
        </p:nvSpPr>
        <p:spPr>
          <a:xfrm>
            <a:off x="1139109" y="4218888"/>
            <a:ext cx="434340" cy="3733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100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endParaRPr lang="fr-FR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0ECAA413-34B9-4538-9EB7-913497545922}"/>
              </a:ext>
            </a:extLst>
          </p:cNvPr>
          <p:cNvSpPr/>
          <p:nvPr/>
        </p:nvSpPr>
        <p:spPr>
          <a:xfrm>
            <a:off x="1131489" y="4668468"/>
            <a:ext cx="434340" cy="3733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10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endParaRPr lang="fr-FR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AB7F8CF-C3F8-41FF-A993-B651742207E2}"/>
              </a:ext>
            </a:extLst>
          </p:cNvPr>
          <p:cNvSpPr/>
          <p:nvPr/>
        </p:nvSpPr>
        <p:spPr>
          <a:xfrm>
            <a:off x="1132124" y="5111698"/>
            <a:ext cx="434340" cy="3733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10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endParaRPr lang="fr-FR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7D5D2A05-06DB-4DFB-B48E-08EC4C26089C}"/>
              </a:ext>
            </a:extLst>
          </p:cNvPr>
          <p:cNvSpPr/>
          <p:nvPr/>
        </p:nvSpPr>
        <p:spPr>
          <a:xfrm>
            <a:off x="1132124" y="5568898"/>
            <a:ext cx="434340" cy="3733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10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endParaRPr lang="fr-FR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270967B8-A21C-4D2B-8E60-F678757CA945}"/>
              </a:ext>
            </a:extLst>
          </p:cNvPr>
          <p:cNvSpPr/>
          <p:nvPr/>
        </p:nvSpPr>
        <p:spPr>
          <a:xfrm>
            <a:off x="2571669" y="4227778"/>
            <a:ext cx="434340" cy="3733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10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endParaRPr lang="fr-FR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B6ED75CF-113E-46F4-ACC9-3BAF02FA7E4C}"/>
              </a:ext>
            </a:extLst>
          </p:cNvPr>
          <p:cNvSpPr/>
          <p:nvPr/>
        </p:nvSpPr>
        <p:spPr>
          <a:xfrm>
            <a:off x="2564049" y="4677358"/>
            <a:ext cx="434340" cy="3733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10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endParaRPr lang="fr-FR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D5967622-98A6-40B4-8CC5-FF92C5E83828}"/>
              </a:ext>
            </a:extLst>
          </p:cNvPr>
          <p:cNvSpPr/>
          <p:nvPr/>
        </p:nvSpPr>
        <p:spPr>
          <a:xfrm>
            <a:off x="2564684" y="5120588"/>
            <a:ext cx="434340" cy="3733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10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endParaRPr lang="fr-FR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0D8A9B61-8AAA-4A4E-951D-14E42EFDCAE5}"/>
              </a:ext>
            </a:extLst>
          </p:cNvPr>
          <p:cNvSpPr/>
          <p:nvPr/>
        </p:nvSpPr>
        <p:spPr>
          <a:xfrm>
            <a:off x="2564684" y="5577788"/>
            <a:ext cx="434340" cy="3733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10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endParaRPr lang="fr-FR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="" xmlns:a16="http://schemas.microsoft.com/office/drawing/2014/main" id="{7006355C-DDFC-428D-9EA7-A10D2B1DBF9D}"/>
              </a:ext>
            </a:extLst>
          </p:cNvPr>
          <p:cNvCxnSpPr>
            <a:cxnSpLocks/>
          </p:cNvCxnSpPr>
          <p:nvPr/>
        </p:nvCxnSpPr>
        <p:spPr>
          <a:xfrm>
            <a:off x="1786809" y="4417008"/>
            <a:ext cx="5715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="" xmlns:a16="http://schemas.microsoft.com/office/drawing/2014/main" id="{B179CD4E-2DDB-430A-923C-55E6B2DDFE5E}"/>
              </a:ext>
            </a:extLst>
          </p:cNvPr>
          <p:cNvCxnSpPr>
            <a:cxnSpLocks/>
          </p:cNvCxnSpPr>
          <p:nvPr/>
        </p:nvCxnSpPr>
        <p:spPr>
          <a:xfrm>
            <a:off x="1786809" y="4828488"/>
            <a:ext cx="5715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="" xmlns:a16="http://schemas.microsoft.com/office/drawing/2014/main" id="{E74900F1-7EDE-4C2E-BFC8-919552DE7676}"/>
              </a:ext>
            </a:extLst>
          </p:cNvPr>
          <p:cNvCxnSpPr>
            <a:cxnSpLocks/>
          </p:cNvCxnSpPr>
          <p:nvPr/>
        </p:nvCxnSpPr>
        <p:spPr>
          <a:xfrm>
            <a:off x="1802049" y="5339028"/>
            <a:ext cx="5715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="" xmlns:a16="http://schemas.microsoft.com/office/drawing/2014/main" id="{CC95F646-D7A5-4803-9A65-48719D73A503}"/>
              </a:ext>
            </a:extLst>
          </p:cNvPr>
          <p:cNvCxnSpPr>
            <a:cxnSpLocks/>
          </p:cNvCxnSpPr>
          <p:nvPr/>
        </p:nvCxnSpPr>
        <p:spPr>
          <a:xfrm>
            <a:off x="1786809" y="5758128"/>
            <a:ext cx="5715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 27">
            <a:extLst>
              <a:ext uri="{FF2B5EF4-FFF2-40B4-BE49-F238E27FC236}">
                <a16:creationId xmlns="" xmlns:a16="http://schemas.microsoft.com/office/drawing/2014/main" id="{3ED187F2-1A8D-461E-9E54-B9589C697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04" y="3603109"/>
            <a:ext cx="3134430" cy="2895257"/>
          </a:xfrm>
          <a:prstGeom prst="rect">
            <a:avLst/>
          </a:prstGeom>
        </p:spPr>
      </p:pic>
      <p:pic>
        <p:nvPicPr>
          <p:cNvPr id="30" name="Image 29" descr="Une image contenant train, horloge&#10;&#10;Description générée automatiquement">
            <a:extLst>
              <a:ext uri="{FF2B5EF4-FFF2-40B4-BE49-F238E27FC236}">
                <a16:creationId xmlns="" xmlns:a16="http://schemas.microsoft.com/office/drawing/2014/main" id="{49560D3F-A1DE-48D1-93BF-843599D292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460" y="5568898"/>
            <a:ext cx="4538985" cy="1192616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="" xmlns:a16="http://schemas.microsoft.com/office/drawing/2014/main" id="{335CA7D2-19E5-44A7-A34F-D1ECC2B7B43A}"/>
              </a:ext>
            </a:extLst>
          </p:cNvPr>
          <p:cNvSpPr txBox="1"/>
          <p:nvPr/>
        </p:nvSpPr>
        <p:spPr>
          <a:xfrm>
            <a:off x="773212" y="3476801"/>
            <a:ext cx="1070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Entrée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="" xmlns:a16="http://schemas.microsoft.com/office/drawing/2014/main" id="{570A248B-8E29-4B77-86A6-D192899CE338}"/>
              </a:ext>
            </a:extLst>
          </p:cNvPr>
          <p:cNvSpPr txBox="1"/>
          <p:nvPr/>
        </p:nvSpPr>
        <p:spPr>
          <a:xfrm>
            <a:off x="2573482" y="3460904"/>
            <a:ext cx="2582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Sortie (prédiction à t+15)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="" xmlns:a16="http://schemas.microsoft.com/office/drawing/2014/main" id="{208AED00-DAFA-4498-870A-F16117586E98}"/>
              </a:ext>
            </a:extLst>
          </p:cNvPr>
          <p:cNvSpPr txBox="1"/>
          <p:nvPr/>
        </p:nvSpPr>
        <p:spPr>
          <a:xfrm>
            <a:off x="4729201" y="4794969"/>
            <a:ext cx="1938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Fonctionnement</a:t>
            </a:r>
            <a:r>
              <a:rPr lang="fr-FR" dirty="0"/>
              <a:t> :</a:t>
            </a:r>
          </a:p>
        </p:txBody>
      </p:sp>
      <p:pic>
        <p:nvPicPr>
          <p:cNvPr id="39" name="Image 38" descr="Une image contenant carte, horloge&#10;&#10;Description générée automatiquement">
            <a:extLst>
              <a:ext uri="{FF2B5EF4-FFF2-40B4-BE49-F238E27FC236}">
                <a16:creationId xmlns="" xmlns:a16="http://schemas.microsoft.com/office/drawing/2014/main" id="{A2F58CA6-4973-4A5C-B0DF-06EDF5823A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540" y="2501216"/>
            <a:ext cx="4858072" cy="2732666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="" xmlns:a16="http://schemas.microsoft.com/office/drawing/2014/main" id="{647A1264-E1A4-44EE-B1BB-103089F8D700}"/>
              </a:ext>
            </a:extLst>
          </p:cNvPr>
          <p:cNvSpPr txBox="1"/>
          <p:nvPr/>
        </p:nvSpPr>
        <p:spPr>
          <a:xfrm>
            <a:off x="241235" y="128897"/>
            <a:ext cx="5473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/>
              <a:t>Méthode 1 : Réseau de neurone sur les </a:t>
            </a:r>
            <a:r>
              <a:rPr lang="fr-FR" sz="2000" b="1" u="sng" dirty="0" smtClean="0"/>
              <a:t>images</a:t>
            </a:r>
            <a:endParaRPr lang="fr-FR" sz="2000" b="1" u="sng" dirty="0"/>
          </a:p>
        </p:txBody>
      </p:sp>
    </p:spTree>
    <p:extLst>
      <p:ext uri="{BB962C8B-B14F-4D97-AF65-F5344CB8AC3E}">
        <p14:creationId xmlns:p14="http://schemas.microsoft.com/office/powerpoint/2010/main" val="288627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3" grpId="0"/>
      <p:bldP spid="34" grpId="0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8E06DE1C-3F51-4137-A11A-CB33516B4DAA}"/>
              </a:ext>
            </a:extLst>
          </p:cNvPr>
          <p:cNvSpPr txBox="1"/>
          <p:nvPr/>
        </p:nvSpPr>
        <p:spPr>
          <a:xfrm>
            <a:off x="875490" y="848791"/>
            <a:ext cx="490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Résultats</a:t>
            </a:r>
            <a:r>
              <a:rPr lang="fr-FR" dirty="0"/>
              <a:t> : On rencontre plusieurs problèmes 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A83443CE-A871-4955-A50A-1523189787E5}"/>
              </a:ext>
            </a:extLst>
          </p:cNvPr>
          <p:cNvSpPr txBox="1"/>
          <p:nvPr/>
        </p:nvSpPr>
        <p:spPr>
          <a:xfrm>
            <a:off x="612843" y="1556426"/>
            <a:ext cx="10758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Problème 1 </a:t>
            </a:r>
            <a:r>
              <a:rPr lang="fr-FR" dirty="0"/>
              <a:t>: Limites spatiales et temporelles :</a:t>
            </a:r>
          </a:p>
          <a:p>
            <a:pPr lvl="1"/>
            <a:r>
              <a:rPr lang="fr-FR" dirty="0"/>
              <a:t>Sur des images de 40*40 (limite haute) : - utilise toute la mémoire vive de l’ordinateur</a:t>
            </a:r>
          </a:p>
          <a:p>
            <a:pPr lvl="1"/>
            <a:r>
              <a:rPr lang="fr-FR" dirty="0"/>
              <a:t>					-&gt; L’oblige à paginer : </a:t>
            </a:r>
            <a:r>
              <a:rPr lang="fr-FR" dirty="0" smtClean="0"/>
              <a:t>ralentit </a:t>
            </a:r>
            <a:r>
              <a:rPr lang="fr-FR" dirty="0"/>
              <a:t>le processus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1BD1FC61-A19A-4AD8-94F3-BADCD6B6F011}"/>
              </a:ext>
            </a:extLst>
          </p:cNvPr>
          <p:cNvSpPr txBox="1"/>
          <p:nvPr/>
        </p:nvSpPr>
        <p:spPr>
          <a:xfrm>
            <a:off x="612842" y="2732995"/>
            <a:ext cx="11579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Solution au problème 1 </a:t>
            </a:r>
            <a:r>
              <a:rPr lang="fr-FR" dirty="0"/>
              <a:t>: Utilisation de </a:t>
            </a:r>
            <a:r>
              <a:rPr lang="fr-FR" dirty="0" err="1"/>
              <a:t>tensorflow</a:t>
            </a:r>
            <a:r>
              <a:rPr lang="fr-FR" dirty="0"/>
              <a:t> sous GPU</a:t>
            </a:r>
          </a:p>
          <a:p>
            <a:r>
              <a:rPr lang="fr-FR" dirty="0"/>
              <a:t>En faisant tourner la carte graphique, on gagne :</a:t>
            </a:r>
          </a:p>
          <a:p>
            <a:r>
              <a:rPr lang="fr-FR" dirty="0"/>
              <a:t>	- 2GO de mémoire en plus (le + important) et me permet de la puissance de calcul beaucoup plus importante </a:t>
            </a:r>
          </a:p>
          <a:p>
            <a:r>
              <a:rPr lang="fr-FR" dirty="0"/>
              <a:t>	- en utilisant </a:t>
            </a:r>
            <a:r>
              <a:rPr lang="fr-FR" dirty="0" err="1"/>
              <a:t>CuDNNLSTM</a:t>
            </a:r>
            <a:r>
              <a:rPr lang="fr-FR" dirty="0"/>
              <a:t>, la vitesse d’exécution est multipliée par (au moins) 20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0C2F87F8-0045-4430-929F-7B72DDA2B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14" y="4463562"/>
            <a:ext cx="1581150" cy="15811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="" xmlns:a16="http://schemas.microsoft.com/office/drawing/2014/main" id="{1A4636D0-A7F7-49A6-8CB1-F616343F4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4886" y="4506236"/>
            <a:ext cx="1600200" cy="159067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0E9E94BB-F62F-4BE4-AE33-FC28B80D14C7}"/>
              </a:ext>
            </a:extLst>
          </p:cNvPr>
          <p:cNvSpPr txBox="1"/>
          <p:nvPr/>
        </p:nvSpPr>
        <p:spPr>
          <a:xfrm>
            <a:off x="612842" y="6177064"/>
            <a:ext cx="1662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Prédiction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="" xmlns:a16="http://schemas.microsoft.com/office/drawing/2014/main" id="{28C3AA19-022F-4D79-A238-834244651C15}"/>
              </a:ext>
            </a:extLst>
          </p:cNvPr>
          <p:cNvSpPr txBox="1"/>
          <p:nvPr/>
        </p:nvSpPr>
        <p:spPr>
          <a:xfrm>
            <a:off x="3594886" y="6144798"/>
            <a:ext cx="1662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Image réelle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="" xmlns:a16="http://schemas.microsoft.com/office/drawing/2014/main" id="{D7BA3128-8B4C-4B95-A1DC-EB5A24CFF4EA}"/>
              </a:ext>
            </a:extLst>
          </p:cNvPr>
          <p:cNvCxnSpPr/>
          <p:nvPr/>
        </p:nvCxnSpPr>
        <p:spPr>
          <a:xfrm>
            <a:off x="2714017" y="5301573"/>
            <a:ext cx="6128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="" xmlns:a16="http://schemas.microsoft.com/office/drawing/2014/main" id="{851D0110-D660-443C-8910-6DB6C986D23E}"/>
              </a:ext>
            </a:extLst>
          </p:cNvPr>
          <p:cNvSpPr txBox="1"/>
          <p:nvPr/>
        </p:nvSpPr>
        <p:spPr>
          <a:xfrm>
            <a:off x="6614808" y="4241257"/>
            <a:ext cx="5000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Problème partiel</a:t>
            </a:r>
            <a:r>
              <a:rPr lang="fr-FR" dirty="0"/>
              <a:t> : Demande beaucoup de données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="" xmlns:a16="http://schemas.microsoft.com/office/drawing/2014/main" id="{64D393EE-F35C-4FF0-B5D8-7FB46253F6A2}"/>
              </a:ext>
            </a:extLst>
          </p:cNvPr>
          <p:cNvSpPr txBox="1"/>
          <p:nvPr/>
        </p:nvSpPr>
        <p:spPr>
          <a:xfrm>
            <a:off x="6702357" y="4747095"/>
            <a:ext cx="49124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Solution</a:t>
            </a:r>
            <a:r>
              <a:rPr lang="fr-FR" dirty="0"/>
              <a:t> : J’ai découpé chaque image en petites zones de 40*40 </a:t>
            </a:r>
          </a:p>
          <a:p>
            <a:r>
              <a:rPr lang="fr-FR" dirty="0"/>
              <a:t>-&gt; me permet d’avoir assez de données pour entrainer le réseau</a:t>
            </a:r>
          </a:p>
        </p:txBody>
      </p:sp>
      <p:sp>
        <p:nvSpPr>
          <p:cNvPr id="15" name="Chevron 4">
            <a:extLst>
              <a:ext uri="{FF2B5EF4-FFF2-40B4-BE49-F238E27FC236}">
                <a16:creationId xmlns="" xmlns:a16="http://schemas.microsoft.com/office/drawing/2014/main" id="{CAFC2996-5DA3-4593-AA3D-5D5F9F28B3BA}"/>
              </a:ext>
            </a:extLst>
          </p:cNvPr>
          <p:cNvSpPr/>
          <p:nvPr/>
        </p:nvSpPr>
        <p:spPr>
          <a:xfrm>
            <a:off x="11239360" y="52100"/>
            <a:ext cx="880754" cy="593678"/>
          </a:xfrm>
          <a:prstGeom prst="chevr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Pentagone 1">
            <a:extLst>
              <a:ext uri="{FF2B5EF4-FFF2-40B4-BE49-F238E27FC236}">
                <a16:creationId xmlns="" xmlns:a16="http://schemas.microsoft.com/office/drawing/2014/main" id="{34E22A9F-C55D-48FC-BA00-EE3CC59E982C}"/>
              </a:ext>
            </a:extLst>
          </p:cNvPr>
          <p:cNvSpPr/>
          <p:nvPr/>
        </p:nvSpPr>
        <p:spPr>
          <a:xfrm>
            <a:off x="9104860" y="52100"/>
            <a:ext cx="895433" cy="593678"/>
          </a:xfrm>
          <a:prstGeom prst="homePlat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7" name="Chevron 2">
            <a:extLst>
              <a:ext uri="{FF2B5EF4-FFF2-40B4-BE49-F238E27FC236}">
                <a16:creationId xmlns="" xmlns:a16="http://schemas.microsoft.com/office/drawing/2014/main" id="{2206C473-23AA-4674-8124-EBB0B2057E40}"/>
              </a:ext>
            </a:extLst>
          </p:cNvPr>
          <p:cNvSpPr/>
          <p:nvPr/>
        </p:nvSpPr>
        <p:spPr>
          <a:xfrm>
            <a:off x="9816819" y="52100"/>
            <a:ext cx="880754" cy="593678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18" name="Chevron 3">
            <a:extLst>
              <a:ext uri="{FF2B5EF4-FFF2-40B4-BE49-F238E27FC236}">
                <a16:creationId xmlns="" xmlns:a16="http://schemas.microsoft.com/office/drawing/2014/main" id="{D7ACDAF9-48E8-47EE-AE5F-008BCFBAB19F}"/>
              </a:ext>
            </a:extLst>
          </p:cNvPr>
          <p:cNvSpPr/>
          <p:nvPr/>
        </p:nvSpPr>
        <p:spPr>
          <a:xfrm>
            <a:off x="10553794" y="52100"/>
            <a:ext cx="880754" cy="593678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="" xmlns:a16="http://schemas.microsoft.com/office/drawing/2014/main" id="{514EBA97-25B9-4975-9245-D3B3584AF9AD}"/>
              </a:ext>
            </a:extLst>
          </p:cNvPr>
          <p:cNvSpPr txBox="1"/>
          <p:nvPr/>
        </p:nvSpPr>
        <p:spPr>
          <a:xfrm>
            <a:off x="11271841" y="95354"/>
            <a:ext cx="768415" cy="534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700"/>
              </a:lnSpc>
            </a:pPr>
            <a:r>
              <a:rPr lang="fr-FR" dirty="0" err="1"/>
              <a:t>Prédic</a:t>
            </a:r>
            <a:endParaRPr lang="fr-FR" dirty="0"/>
          </a:p>
          <a:p>
            <a:pPr algn="r">
              <a:lnSpc>
                <a:spcPts val="1700"/>
              </a:lnSpc>
            </a:pPr>
            <a:r>
              <a:rPr lang="fr-FR" dirty="0" err="1"/>
              <a:t>tion</a:t>
            </a:r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="" xmlns:a16="http://schemas.microsoft.com/office/drawing/2014/main" id="{647A1264-E1A4-44EE-B1BB-103089F8D700}"/>
              </a:ext>
            </a:extLst>
          </p:cNvPr>
          <p:cNvSpPr txBox="1"/>
          <p:nvPr/>
        </p:nvSpPr>
        <p:spPr>
          <a:xfrm>
            <a:off x="241235" y="128897"/>
            <a:ext cx="5473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/>
              <a:t>Méthode 1 : Réseau de neurone sur les </a:t>
            </a:r>
            <a:r>
              <a:rPr lang="fr-FR" sz="2000" b="1" u="sng" dirty="0" smtClean="0"/>
              <a:t>images</a:t>
            </a:r>
            <a:endParaRPr lang="fr-FR" sz="2000" b="1" u="sng" dirty="0"/>
          </a:p>
        </p:txBody>
      </p:sp>
    </p:spTree>
    <p:extLst>
      <p:ext uri="{BB962C8B-B14F-4D97-AF65-F5344CB8AC3E}">
        <p14:creationId xmlns:p14="http://schemas.microsoft.com/office/powerpoint/2010/main" val="130742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16B886AD-16E2-4B08-8398-59592DE6CA33}"/>
              </a:ext>
            </a:extLst>
          </p:cNvPr>
          <p:cNvSpPr txBox="1"/>
          <p:nvPr/>
        </p:nvSpPr>
        <p:spPr>
          <a:xfrm>
            <a:off x="0" y="0"/>
            <a:ext cx="6838545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/>
              <a:t>Modèle  Séquentiel</a:t>
            </a:r>
            <a:endParaRPr lang="fr-FR" u="sng" dirty="0"/>
          </a:p>
          <a:p>
            <a:r>
              <a:rPr lang="fr-FR" sz="1600" dirty="0"/>
              <a:t>_________________________________________________________________</a:t>
            </a:r>
          </a:p>
          <a:p>
            <a:r>
              <a:rPr lang="fr-FR" sz="1600" dirty="0"/>
              <a:t>Layer (type)                 Output Shape              Param #</a:t>
            </a:r>
          </a:p>
          <a:p>
            <a:r>
              <a:rPr lang="fr-FR" sz="1600" dirty="0"/>
              <a:t>=================================================================</a:t>
            </a:r>
          </a:p>
          <a:p>
            <a:r>
              <a:rPr lang="fr-FR" sz="1600" dirty="0" err="1">
                <a:solidFill>
                  <a:srgbClr val="FFC000"/>
                </a:solidFill>
              </a:rPr>
              <a:t>cu_dnnlstm</a:t>
            </a:r>
            <a:r>
              <a:rPr lang="fr-FR" sz="1600" dirty="0">
                <a:solidFill>
                  <a:srgbClr val="FFC000"/>
                </a:solidFill>
              </a:rPr>
              <a:t> (</a:t>
            </a:r>
            <a:r>
              <a:rPr lang="fr-FR" sz="1600" dirty="0" err="1">
                <a:solidFill>
                  <a:srgbClr val="FFC000"/>
                </a:solidFill>
              </a:rPr>
              <a:t>CuDNNLSTM</a:t>
            </a:r>
            <a:r>
              <a:rPr lang="fr-FR" sz="1600" dirty="0">
                <a:solidFill>
                  <a:srgbClr val="FFC000"/>
                </a:solidFill>
              </a:rPr>
              <a:t>)       </a:t>
            </a:r>
            <a:r>
              <a:rPr lang="fr-FR" sz="1600" dirty="0"/>
              <a:t>(1, 31, 512)              4329472   </a:t>
            </a:r>
          </a:p>
          <a:p>
            <a:r>
              <a:rPr lang="fr-FR" sz="1600" dirty="0"/>
              <a:t>_________________________________________________________________</a:t>
            </a:r>
          </a:p>
          <a:p>
            <a:r>
              <a:rPr lang="fr-FR" sz="1600" dirty="0">
                <a:solidFill>
                  <a:srgbClr val="7030A0"/>
                </a:solidFill>
              </a:rPr>
              <a:t>dropout (Dropout)            (1, 31, 512)              </a:t>
            </a:r>
            <a:r>
              <a:rPr lang="fr-FR" sz="1600" dirty="0"/>
              <a:t>0         </a:t>
            </a:r>
          </a:p>
          <a:p>
            <a:r>
              <a:rPr lang="fr-FR" sz="1600" dirty="0"/>
              <a:t>_________________________________________________________________</a:t>
            </a:r>
          </a:p>
          <a:p>
            <a:r>
              <a:rPr lang="fr-FR" sz="1600" dirty="0" err="1"/>
              <a:t>batch_normalization</a:t>
            </a:r>
            <a:r>
              <a:rPr lang="fr-FR" sz="1600" dirty="0"/>
              <a:t> (</a:t>
            </a:r>
            <a:r>
              <a:rPr lang="fr-FR" sz="1600" dirty="0" err="1"/>
              <a:t>BatchNo</a:t>
            </a:r>
            <a:r>
              <a:rPr lang="fr-FR" sz="1600" dirty="0"/>
              <a:t> (1, 31, 512)              2048      </a:t>
            </a:r>
          </a:p>
          <a:p>
            <a:r>
              <a:rPr lang="fr-FR" sz="1600" dirty="0"/>
              <a:t>_________________________________________________________________</a:t>
            </a:r>
          </a:p>
          <a:p>
            <a:r>
              <a:rPr lang="fr-FR" sz="1600" dirty="0">
                <a:solidFill>
                  <a:srgbClr val="FFC000"/>
                </a:solidFill>
              </a:rPr>
              <a:t>cu_dnnlstm_1 (</a:t>
            </a:r>
            <a:r>
              <a:rPr lang="fr-FR" sz="1600" dirty="0" err="1">
                <a:solidFill>
                  <a:srgbClr val="FFC000"/>
                </a:solidFill>
              </a:rPr>
              <a:t>CuDNNLSTM</a:t>
            </a:r>
            <a:r>
              <a:rPr lang="fr-FR" sz="1600" dirty="0">
                <a:solidFill>
                  <a:srgbClr val="FFC000"/>
                </a:solidFill>
              </a:rPr>
              <a:t>)     (1, 31, 512)              </a:t>
            </a:r>
            <a:r>
              <a:rPr lang="fr-FR" sz="1600" dirty="0"/>
              <a:t>2101248   </a:t>
            </a:r>
          </a:p>
          <a:p>
            <a:r>
              <a:rPr lang="fr-FR" sz="1600" dirty="0"/>
              <a:t>_________________________________________________________________</a:t>
            </a:r>
          </a:p>
          <a:p>
            <a:r>
              <a:rPr lang="fr-FR" sz="1600" dirty="0">
                <a:solidFill>
                  <a:srgbClr val="7030A0"/>
                </a:solidFill>
              </a:rPr>
              <a:t>dropout_1 (Dropout)          (1, 31, 512)              </a:t>
            </a:r>
            <a:r>
              <a:rPr lang="fr-FR" sz="1600" dirty="0"/>
              <a:t>0         </a:t>
            </a:r>
          </a:p>
          <a:p>
            <a:r>
              <a:rPr lang="fr-FR" sz="1600" dirty="0"/>
              <a:t>_________________________________________________________________</a:t>
            </a:r>
          </a:p>
          <a:p>
            <a:r>
              <a:rPr lang="fr-FR" sz="1600" dirty="0"/>
              <a:t>batch_normalization_1 (Batch (1, 31, 512)              2048      </a:t>
            </a:r>
          </a:p>
          <a:p>
            <a:r>
              <a:rPr lang="fr-FR" sz="1600" dirty="0"/>
              <a:t>_________________________________________________________________</a:t>
            </a:r>
          </a:p>
          <a:p>
            <a:r>
              <a:rPr lang="fr-FR" sz="1600" dirty="0">
                <a:solidFill>
                  <a:srgbClr val="00B050"/>
                </a:solidFill>
              </a:rPr>
              <a:t>dense (Dense)                (1, 31, 512)              </a:t>
            </a:r>
            <a:r>
              <a:rPr lang="fr-FR" sz="1600" dirty="0"/>
              <a:t>262656    </a:t>
            </a:r>
          </a:p>
          <a:p>
            <a:r>
              <a:rPr lang="fr-FR" sz="1600" dirty="0"/>
              <a:t>_________________________________________________________________</a:t>
            </a:r>
          </a:p>
          <a:p>
            <a:r>
              <a:rPr lang="fr-FR" sz="1600" dirty="0">
                <a:solidFill>
                  <a:srgbClr val="7030A0"/>
                </a:solidFill>
              </a:rPr>
              <a:t>dropout_2 (Dropout)          (1, 31, 512)              </a:t>
            </a:r>
            <a:r>
              <a:rPr lang="fr-FR" sz="1600" dirty="0"/>
              <a:t>0         </a:t>
            </a:r>
          </a:p>
          <a:p>
            <a:r>
              <a:rPr lang="fr-FR" sz="1600" dirty="0"/>
              <a:t>_________________________________________________________________</a:t>
            </a:r>
          </a:p>
          <a:p>
            <a:r>
              <a:rPr lang="fr-FR" sz="1600" dirty="0"/>
              <a:t>batch_normalization_2 (Batch (1, 31, 512)              2048      </a:t>
            </a:r>
          </a:p>
          <a:p>
            <a:r>
              <a:rPr lang="fr-FR" sz="1600" dirty="0"/>
              <a:t>_________________________________________________________________</a:t>
            </a:r>
          </a:p>
          <a:p>
            <a:r>
              <a:rPr lang="fr-FR" sz="1600" dirty="0">
                <a:solidFill>
                  <a:srgbClr val="92D050"/>
                </a:solidFill>
              </a:rPr>
              <a:t>dense_1 (Dense)              (1, 31, 1600)             </a:t>
            </a:r>
            <a:r>
              <a:rPr lang="fr-FR" sz="1600" dirty="0"/>
              <a:t>820800    </a:t>
            </a:r>
          </a:p>
          <a:p>
            <a:r>
              <a:rPr lang="fr-FR" sz="1600" dirty="0"/>
              <a:t>=================================================================</a:t>
            </a:r>
          </a:p>
          <a:p>
            <a:r>
              <a:rPr lang="fr-FR" sz="1600" dirty="0"/>
              <a:t>Total params: 7,520,320</a:t>
            </a:r>
          </a:p>
          <a:p>
            <a:r>
              <a:rPr lang="fr-FR" sz="1600" dirty="0" err="1"/>
              <a:t>Trainable</a:t>
            </a:r>
            <a:r>
              <a:rPr lang="fr-FR" sz="1600" dirty="0"/>
              <a:t> params: 7,517,248</a:t>
            </a:r>
          </a:p>
          <a:p>
            <a:r>
              <a:rPr lang="fr-FR" sz="1600" dirty="0"/>
              <a:t>Non-</a:t>
            </a:r>
            <a:r>
              <a:rPr lang="fr-FR" sz="1600" dirty="0" err="1"/>
              <a:t>trainable</a:t>
            </a:r>
            <a:r>
              <a:rPr lang="fr-FR" sz="1600" dirty="0"/>
              <a:t> params: 3,072</a:t>
            </a:r>
          </a:p>
          <a:p>
            <a:r>
              <a:rPr lang="fr-FR" sz="1600" dirty="0"/>
              <a:t>_________________________________________________________________</a:t>
            </a:r>
          </a:p>
          <a:p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99E0B8D5-C823-4CEB-8D2E-97149A803540}"/>
              </a:ext>
            </a:extLst>
          </p:cNvPr>
          <p:cNvSpPr/>
          <p:nvPr/>
        </p:nvSpPr>
        <p:spPr>
          <a:xfrm>
            <a:off x="7553853" y="4864064"/>
            <a:ext cx="471763" cy="2801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="" xmlns:a16="http://schemas.microsoft.com/office/drawing/2014/main" id="{AFB3D5C6-1C21-4730-A148-59A7D49B1736}"/>
              </a:ext>
            </a:extLst>
          </p:cNvPr>
          <p:cNvSpPr txBox="1"/>
          <p:nvPr/>
        </p:nvSpPr>
        <p:spPr>
          <a:xfrm>
            <a:off x="8104820" y="4812556"/>
            <a:ext cx="1216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Conv</a:t>
            </a:r>
            <a:r>
              <a:rPr lang="fr-FR" dirty="0"/>
              <a:t> LSTM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558B42F1-5CB5-41BA-B591-84338A007E6A}"/>
              </a:ext>
            </a:extLst>
          </p:cNvPr>
          <p:cNvSpPr/>
          <p:nvPr/>
        </p:nvSpPr>
        <p:spPr>
          <a:xfrm>
            <a:off x="7548593" y="5205656"/>
            <a:ext cx="471763" cy="28014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="" xmlns:a16="http://schemas.microsoft.com/office/drawing/2014/main" id="{7C2806E1-4CDC-40EE-9D49-4E16806AF156}"/>
              </a:ext>
            </a:extLst>
          </p:cNvPr>
          <p:cNvSpPr txBox="1"/>
          <p:nvPr/>
        </p:nvSpPr>
        <p:spPr>
          <a:xfrm>
            <a:off x="8115326" y="5154148"/>
            <a:ext cx="10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Droupout</a:t>
            </a:r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B3EB5893-9297-447B-8142-798865264BA2}"/>
              </a:ext>
            </a:extLst>
          </p:cNvPr>
          <p:cNvSpPr/>
          <p:nvPr/>
        </p:nvSpPr>
        <p:spPr>
          <a:xfrm>
            <a:off x="9802758" y="4813922"/>
            <a:ext cx="471763" cy="2801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="" xmlns:a16="http://schemas.microsoft.com/office/drawing/2014/main" id="{5C472277-E0F1-45C6-A9BA-C7431ED84C7A}"/>
              </a:ext>
            </a:extLst>
          </p:cNvPr>
          <p:cNvSpPr txBox="1"/>
          <p:nvPr/>
        </p:nvSpPr>
        <p:spPr>
          <a:xfrm>
            <a:off x="10369491" y="4762414"/>
            <a:ext cx="1278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Dense layer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16FAA5F0-6373-4D00-9611-488C02B45A36}"/>
              </a:ext>
            </a:extLst>
          </p:cNvPr>
          <p:cNvSpPr/>
          <p:nvPr/>
        </p:nvSpPr>
        <p:spPr>
          <a:xfrm>
            <a:off x="9802758" y="5205656"/>
            <a:ext cx="471763" cy="28014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="" xmlns:a16="http://schemas.microsoft.com/office/drawing/2014/main" id="{3D29FB32-EE18-42B8-BB7A-0AF472833E3F}"/>
              </a:ext>
            </a:extLst>
          </p:cNvPr>
          <p:cNvSpPr txBox="1"/>
          <p:nvPr/>
        </p:nvSpPr>
        <p:spPr>
          <a:xfrm>
            <a:off x="10369491" y="5154148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Dense final</a:t>
            </a:r>
          </a:p>
        </p:txBody>
      </p:sp>
      <p:sp>
        <p:nvSpPr>
          <p:cNvPr id="20" name="Chevron 4">
            <a:extLst>
              <a:ext uri="{FF2B5EF4-FFF2-40B4-BE49-F238E27FC236}">
                <a16:creationId xmlns="" xmlns:a16="http://schemas.microsoft.com/office/drawing/2014/main" id="{B7743D24-78A3-44F3-A6AD-60A217EBCCBD}"/>
              </a:ext>
            </a:extLst>
          </p:cNvPr>
          <p:cNvSpPr/>
          <p:nvPr/>
        </p:nvSpPr>
        <p:spPr>
          <a:xfrm>
            <a:off x="11239360" y="52100"/>
            <a:ext cx="880754" cy="593678"/>
          </a:xfrm>
          <a:prstGeom prst="chevr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Pentagone 1">
            <a:extLst>
              <a:ext uri="{FF2B5EF4-FFF2-40B4-BE49-F238E27FC236}">
                <a16:creationId xmlns="" xmlns:a16="http://schemas.microsoft.com/office/drawing/2014/main" id="{2F07EAE2-8749-4468-894D-6A3B97A6BA4F}"/>
              </a:ext>
            </a:extLst>
          </p:cNvPr>
          <p:cNvSpPr/>
          <p:nvPr/>
        </p:nvSpPr>
        <p:spPr>
          <a:xfrm>
            <a:off x="9104860" y="52100"/>
            <a:ext cx="895433" cy="593678"/>
          </a:xfrm>
          <a:prstGeom prst="homePlat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2" name="Chevron 2">
            <a:extLst>
              <a:ext uri="{FF2B5EF4-FFF2-40B4-BE49-F238E27FC236}">
                <a16:creationId xmlns="" xmlns:a16="http://schemas.microsoft.com/office/drawing/2014/main" id="{86693CD2-7094-4B4A-BA25-6781D70A3D31}"/>
              </a:ext>
            </a:extLst>
          </p:cNvPr>
          <p:cNvSpPr/>
          <p:nvPr/>
        </p:nvSpPr>
        <p:spPr>
          <a:xfrm>
            <a:off x="9816819" y="52100"/>
            <a:ext cx="880754" cy="593678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23" name="Chevron 3">
            <a:extLst>
              <a:ext uri="{FF2B5EF4-FFF2-40B4-BE49-F238E27FC236}">
                <a16:creationId xmlns="" xmlns:a16="http://schemas.microsoft.com/office/drawing/2014/main" id="{0823B409-2DAB-4AE7-9765-93607A2E94D8}"/>
              </a:ext>
            </a:extLst>
          </p:cNvPr>
          <p:cNvSpPr/>
          <p:nvPr/>
        </p:nvSpPr>
        <p:spPr>
          <a:xfrm>
            <a:off x="10553794" y="52100"/>
            <a:ext cx="880754" cy="593678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="" xmlns:a16="http://schemas.microsoft.com/office/drawing/2014/main" id="{21DD0DEB-AF3D-4201-9F85-B5D2CC6E1F9A}"/>
              </a:ext>
            </a:extLst>
          </p:cNvPr>
          <p:cNvSpPr txBox="1"/>
          <p:nvPr/>
        </p:nvSpPr>
        <p:spPr>
          <a:xfrm>
            <a:off x="11271841" y="95354"/>
            <a:ext cx="768415" cy="534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700"/>
              </a:lnSpc>
            </a:pPr>
            <a:r>
              <a:rPr lang="fr-FR" dirty="0" err="1"/>
              <a:t>Prédic</a:t>
            </a:r>
            <a:endParaRPr lang="fr-FR" dirty="0"/>
          </a:p>
          <a:p>
            <a:pPr algn="r">
              <a:lnSpc>
                <a:spcPts val="1700"/>
              </a:lnSpc>
            </a:pPr>
            <a:r>
              <a:rPr lang="fr-FR" dirty="0" err="1"/>
              <a:t>tion</a:t>
            </a:r>
            <a:endParaRPr lang="fr-FR" dirty="0"/>
          </a:p>
        </p:txBody>
      </p:sp>
      <p:sp>
        <p:nvSpPr>
          <p:cNvPr id="28" name="Cube 27">
            <a:extLst>
              <a:ext uri="{FF2B5EF4-FFF2-40B4-BE49-F238E27FC236}">
                <a16:creationId xmlns="" xmlns:a16="http://schemas.microsoft.com/office/drawing/2014/main" id="{EE5E532C-E897-441F-B258-4939AB30A47D}"/>
              </a:ext>
            </a:extLst>
          </p:cNvPr>
          <p:cNvSpPr/>
          <p:nvPr/>
        </p:nvSpPr>
        <p:spPr>
          <a:xfrm>
            <a:off x="7642378" y="1144956"/>
            <a:ext cx="1055563" cy="3251518"/>
          </a:xfrm>
          <a:prstGeom prst="cube">
            <a:avLst>
              <a:gd name="adj" fmla="val 85302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Cube 30">
            <a:extLst>
              <a:ext uri="{FF2B5EF4-FFF2-40B4-BE49-F238E27FC236}">
                <a16:creationId xmlns="" xmlns:a16="http://schemas.microsoft.com/office/drawing/2014/main" id="{4A595DA6-DB52-4524-B7E5-EE8D9219AA9C}"/>
              </a:ext>
            </a:extLst>
          </p:cNvPr>
          <p:cNvSpPr/>
          <p:nvPr/>
        </p:nvSpPr>
        <p:spPr>
          <a:xfrm>
            <a:off x="8022705" y="1144955"/>
            <a:ext cx="1055563" cy="3251518"/>
          </a:xfrm>
          <a:prstGeom prst="cube">
            <a:avLst>
              <a:gd name="adj" fmla="val 85302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 en arc 28">
            <a:extLst>
              <a:ext uri="{FF2B5EF4-FFF2-40B4-BE49-F238E27FC236}">
                <a16:creationId xmlns="" xmlns:a16="http://schemas.microsoft.com/office/drawing/2014/main" id="{27BB6CEC-65C5-48D4-AD73-652C1B8D5CAB}"/>
              </a:ext>
            </a:extLst>
          </p:cNvPr>
          <p:cNvSpPr/>
          <p:nvPr/>
        </p:nvSpPr>
        <p:spPr>
          <a:xfrm flipH="1">
            <a:off x="6664325" y="803363"/>
            <a:ext cx="1895993" cy="2111763"/>
          </a:xfrm>
          <a:prstGeom prst="circularArrow">
            <a:avLst>
              <a:gd name="adj1" fmla="val 8588"/>
              <a:gd name="adj2" fmla="val 929493"/>
              <a:gd name="adj3" fmla="val 3357138"/>
              <a:gd name="adj4" fmla="val 11875076"/>
              <a:gd name="adj5" fmla="val 10903"/>
            </a:avLst>
          </a:prstGeom>
          <a:solidFill>
            <a:schemeClr val="accent4"/>
          </a:solidFill>
          <a:scene3d>
            <a:camera prst="isometricRightUp">
              <a:rot lat="1800000" lon="18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" name="Cube 32">
            <a:extLst>
              <a:ext uri="{FF2B5EF4-FFF2-40B4-BE49-F238E27FC236}">
                <a16:creationId xmlns="" xmlns:a16="http://schemas.microsoft.com/office/drawing/2014/main" id="{E8AEB261-791D-402C-AA67-0BC9C792096F}"/>
              </a:ext>
            </a:extLst>
          </p:cNvPr>
          <p:cNvSpPr/>
          <p:nvPr/>
        </p:nvSpPr>
        <p:spPr>
          <a:xfrm>
            <a:off x="8456314" y="1140205"/>
            <a:ext cx="1055563" cy="3251518"/>
          </a:xfrm>
          <a:prstGeom prst="cube">
            <a:avLst>
              <a:gd name="adj" fmla="val 85302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Flèche en arc 28">
            <a:extLst>
              <a:ext uri="{FF2B5EF4-FFF2-40B4-BE49-F238E27FC236}">
                <a16:creationId xmlns="" xmlns:a16="http://schemas.microsoft.com/office/drawing/2014/main" id="{874009CE-9213-4291-9D8B-C1D5B9A44F38}"/>
              </a:ext>
            </a:extLst>
          </p:cNvPr>
          <p:cNvSpPr/>
          <p:nvPr/>
        </p:nvSpPr>
        <p:spPr>
          <a:xfrm flipH="1">
            <a:off x="7478261" y="798612"/>
            <a:ext cx="1895993" cy="2111763"/>
          </a:xfrm>
          <a:prstGeom prst="circularArrow">
            <a:avLst>
              <a:gd name="adj1" fmla="val 8588"/>
              <a:gd name="adj2" fmla="val 929493"/>
              <a:gd name="adj3" fmla="val 3357138"/>
              <a:gd name="adj4" fmla="val 11875076"/>
              <a:gd name="adj5" fmla="val 10903"/>
            </a:avLst>
          </a:prstGeom>
          <a:solidFill>
            <a:schemeClr val="accent4"/>
          </a:solidFill>
          <a:scene3d>
            <a:camera prst="isometricRightUp">
              <a:rot lat="1800000" lon="18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5" name="Cube 34">
            <a:extLst>
              <a:ext uri="{FF2B5EF4-FFF2-40B4-BE49-F238E27FC236}">
                <a16:creationId xmlns="" xmlns:a16="http://schemas.microsoft.com/office/drawing/2014/main" id="{F79E81E3-AC05-4393-8B8E-4BED16E025D9}"/>
              </a:ext>
            </a:extLst>
          </p:cNvPr>
          <p:cNvSpPr/>
          <p:nvPr/>
        </p:nvSpPr>
        <p:spPr>
          <a:xfrm>
            <a:off x="8893248" y="1140205"/>
            <a:ext cx="1055563" cy="3251518"/>
          </a:xfrm>
          <a:prstGeom prst="cube">
            <a:avLst>
              <a:gd name="adj" fmla="val 85302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Cube 35">
            <a:extLst>
              <a:ext uri="{FF2B5EF4-FFF2-40B4-BE49-F238E27FC236}">
                <a16:creationId xmlns="" xmlns:a16="http://schemas.microsoft.com/office/drawing/2014/main" id="{5859A636-50B2-45BB-8071-644D16A377E9}"/>
              </a:ext>
            </a:extLst>
          </p:cNvPr>
          <p:cNvSpPr/>
          <p:nvPr/>
        </p:nvSpPr>
        <p:spPr>
          <a:xfrm>
            <a:off x="9348852" y="1151790"/>
            <a:ext cx="1055563" cy="3251518"/>
          </a:xfrm>
          <a:prstGeom prst="cube">
            <a:avLst>
              <a:gd name="adj" fmla="val 85302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Cube 36">
            <a:extLst>
              <a:ext uri="{FF2B5EF4-FFF2-40B4-BE49-F238E27FC236}">
                <a16:creationId xmlns="" xmlns:a16="http://schemas.microsoft.com/office/drawing/2014/main" id="{A6A6A3AE-BF40-422D-B737-6215483906D3}"/>
              </a:ext>
            </a:extLst>
          </p:cNvPr>
          <p:cNvSpPr/>
          <p:nvPr/>
        </p:nvSpPr>
        <p:spPr>
          <a:xfrm>
            <a:off x="9844807" y="1157902"/>
            <a:ext cx="1055563" cy="3251518"/>
          </a:xfrm>
          <a:prstGeom prst="cube">
            <a:avLst>
              <a:gd name="adj" fmla="val 85302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755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  <p:bldP spid="16" grpId="0" animBg="1"/>
      <p:bldP spid="17" grpId="0"/>
      <p:bldP spid="18" grpId="0" animBg="1"/>
      <p:bldP spid="19" grpId="0"/>
      <p:bldP spid="28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28F6C63F-DE2B-4DA0-B207-1069E8BC483E}"/>
              </a:ext>
            </a:extLst>
          </p:cNvPr>
          <p:cNvSpPr txBox="1"/>
          <p:nvPr/>
        </p:nvSpPr>
        <p:spPr>
          <a:xfrm>
            <a:off x="875490" y="933855"/>
            <a:ext cx="490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Résultats</a:t>
            </a:r>
            <a:r>
              <a:rPr lang="fr-FR" dirty="0"/>
              <a:t> : On rencontre plusieurs problèmes 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D7309564-5DC5-4AD0-86C4-2183E8DDAB30}"/>
              </a:ext>
            </a:extLst>
          </p:cNvPr>
          <p:cNvSpPr txBox="1"/>
          <p:nvPr/>
        </p:nvSpPr>
        <p:spPr>
          <a:xfrm>
            <a:off x="612843" y="1556426"/>
            <a:ext cx="10758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Problème 2 </a:t>
            </a:r>
            <a:r>
              <a:rPr lang="fr-FR" dirty="0"/>
              <a:t>: Limites spatiales et temporelles :</a:t>
            </a:r>
          </a:p>
          <a:p>
            <a:pPr lvl="1"/>
            <a:r>
              <a:rPr lang="fr-FR" dirty="0"/>
              <a:t>Sur des images de 80*80 (limite haute) : On a une corrélation très peu satisfaisante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1E07A11-D8A6-482F-A20A-153CF0F7123E}"/>
              </a:ext>
            </a:extLst>
          </p:cNvPr>
          <p:cNvSpPr txBox="1"/>
          <p:nvPr/>
        </p:nvSpPr>
        <p:spPr>
          <a:xfrm>
            <a:off x="787940" y="2431915"/>
            <a:ext cx="9387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Ce problème est dû au nombre trop grand de liaison donc de neurone -&gt; problème de taille des données en entrée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F77454CC-C308-48D8-BE4C-60606704B4B8}"/>
              </a:ext>
            </a:extLst>
          </p:cNvPr>
          <p:cNvSpPr txBox="1"/>
          <p:nvPr/>
        </p:nvSpPr>
        <p:spPr>
          <a:xfrm>
            <a:off x="612842" y="3258288"/>
            <a:ext cx="11579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Solution au problème 2 </a:t>
            </a:r>
            <a:r>
              <a:rPr lang="fr-FR" dirty="0"/>
              <a:t>: Utilisation d’un réseau de neurone de convolution</a:t>
            </a:r>
          </a:p>
          <a:p>
            <a:r>
              <a:rPr lang="fr-FR" dirty="0"/>
              <a:t>On réduit petit à petit la taille des données , c’est une sorte de compression des données à travers 2 outils:</a:t>
            </a:r>
          </a:p>
          <a:p>
            <a:r>
              <a:rPr lang="fr-FR" dirty="0"/>
              <a:t>	- des convolutions (ne réduit presque pas la taille des informations mais corrèle les pixels voisins entre eux</a:t>
            </a:r>
          </a:p>
          <a:p>
            <a:r>
              <a:rPr lang="fr-FR" dirty="0"/>
              <a:t>	- des « max-</a:t>
            </a:r>
            <a:r>
              <a:rPr lang="fr-FR" dirty="0" err="1"/>
              <a:t>pooling</a:t>
            </a:r>
            <a:r>
              <a:rPr lang="fr-FR" dirty="0"/>
              <a:t> » qui divisent par 2 la taille des images mais créé une perte d’information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57595D6B-296B-44BE-A3D6-2BD98AF1BB18}"/>
              </a:ext>
            </a:extLst>
          </p:cNvPr>
          <p:cNvSpPr txBox="1"/>
          <p:nvPr/>
        </p:nvSpPr>
        <p:spPr>
          <a:xfrm>
            <a:off x="787940" y="4819982"/>
            <a:ext cx="8531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Il ne reste plus qu’à jouer sur les paramètres (nombre de max-</a:t>
            </a:r>
            <a:r>
              <a:rPr lang="fr-FR" dirty="0" err="1"/>
              <a:t>pooling</a:t>
            </a:r>
            <a:r>
              <a:rPr lang="fr-FR" dirty="0"/>
              <a:t> et de convolutions) pour optimiser le résultat donné par le réseau sans perdre trop de données.</a:t>
            </a:r>
          </a:p>
        </p:txBody>
      </p:sp>
      <p:sp>
        <p:nvSpPr>
          <p:cNvPr id="9" name="Chevron 4">
            <a:extLst>
              <a:ext uri="{FF2B5EF4-FFF2-40B4-BE49-F238E27FC236}">
                <a16:creationId xmlns="" xmlns:a16="http://schemas.microsoft.com/office/drawing/2014/main" id="{BFD28F60-09D6-4F83-804A-09524B6B8A9B}"/>
              </a:ext>
            </a:extLst>
          </p:cNvPr>
          <p:cNvSpPr/>
          <p:nvPr/>
        </p:nvSpPr>
        <p:spPr>
          <a:xfrm>
            <a:off x="11239360" y="52100"/>
            <a:ext cx="880754" cy="593678"/>
          </a:xfrm>
          <a:prstGeom prst="chevr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Pentagone 1">
            <a:extLst>
              <a:ext uri="{FF2B5EF4-FFF2-40B4-BE49-F238E27FC236}">
                <a16:creationId xmlns="" xmlns:a16="http://schemas.microsoft.com/office/drawing/2014/main" id="{A011A6BD-28D7-4FED-BD9C-468B731D607B}"/>
              </a:ext>
            </a:extLst>
          </p:cNvPr>
          <p:cNvSpPr/>
          <p:nvPr/>
        </p:nvSpPr>
        <p:spPr>
          <a:xfrm>
            <a:off x="9104860" y="52100"/>
            <a:ext cx="895433" cy="593678"/>
          </a:xfrm>
          <a:prstGeom prst="homePlat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1" name="Chevron 2">
            <a:extLst>
              <a:ext uri="{FF2B5EF4-FFF2-40B4-BE49-F238E27FC236}">
                <a16:creationId xmlns="" xmlns:a16="http://schemas.microsoft.com/office/drawing/2014/main" id="{E0D25DC8-0258-4A10-ACD8-39F4F27AC97C}"/>
              </a:ext>
            </a:extLst>
          </p:cNvPr>
          <p:cNvSpPr/>
          <p:nvPr/>
        </p:nvSpPr>
        <p:spPr>
          <a:xfrm>
            <a:off x="9816819" y="52100"/>
            <a:ext cx="880754" cy="593678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12" name="Chevron 3">
            <a:extLst>
              <a:ext uri="{FF2B5EF4-FFF2-40B4-BE49-F238E27FC236}">
                <a16:creationId xmlns="" xmlns:a16="http://schemas.microsoft.com/office/drawing/2014/main" id="{4F3BB16B-B325-4389-AF7D-83BD8497695D}"/>
              </a:ext>
            </a:extLst>
          </p:cNvPr>
          <p:cNvSpPr/>
          <p:nvPr/>
        </p:nvSpPr>
        <p:spPr>
          <a:xfrm>
            <a:off x="10553794" y="52100"/>
            <a:ext cx="880754" cy="593678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="" xmlns:a16="http://schemas.microsoft.com/office/drawing/2014/main" id="{8B9DDE2E-8299-4523-B9B7-84310378F509}"/>
              </a:ext>
            </a:extLst>
          </p:cNvPr>
          <p:cNvSpPr txBox="1"/>
          <p:nvPr/>
        </p:nvSpPr>
        <p:spPr>
          <a:xfrm>
            <a:off x="11271841" y="95354"/>
            <a:ext cx="768415" cy="534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700"/>
              </a:lnSpc>
            </a:pPr>
            <a:r>
              <a:rPr lang="fr-FR" dirty="0" err="1"/>
              <a:t>Prédic</a:t>
            </a:r>
            <a:endParaRPr lang="fr-FR" dirty="0"/>
          </a:p>
          <a:p>
            <a:pPr algn="r">
              <a:lnSpc>
                <a:spcPts val="1700"/>
              </a:lnSpc>
            </a:pPr>
            <a:r>
              <a:rPr lang="fr-FR" dirty="0" err="1"/>
              <a:t>tion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647A1264-E1A4-44EE-B1BB-103089F8D700}"/>
              </a:ext>
            </a:extLst>
          </p:cNvPr>
          <p:cNvSpPr txBox="1"/>
          <p:nvPr/>
        </p:nvSpPr>
        <p:spPr>
          <a:xfrm>
            <a:off x="241235" y="128897"/>
            <a:ext cx="5473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/>
              <a:t>Méthode 1 : Réseau de neurone sur les </a:t>
            </a:r>
            <a:r>
              <a:rPr lang="fr-FR" sz="2000" b="1" u="sng" dirty="0" smtClean="0"/>
              <a:t>images</a:t>
            </a:r>
            <a:endParaRPr lang="fr-FR" sz="2000" b="1" u="sng" dirty="0"/>
          </a:p>
        </p:txBody>
      </p:sp>
    </p:spTree>
    <p:extLst>
      <p:ext uri="{BB962C8B-B14F-4D97-AF65-F5344CB8AC3E}">
        <p14:creationId xmlns:p14="http://schemas.microsoft.com/office/powerpoint/2010/main" val="177933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28F6C63F-DE2B-4DA0-B207-1069E8BC483E}"/>
              </a:ext>
            </a:extLst>
          </p:cNvPr>
          <p:cNvSpPr txBox="1"/>
          <p:nvPr/>
        </p:nvSpPr>
        <p:spPr>
          <a:xfrm>
            <a:off x="412447" y="730544"/>
            <a:ext cx="490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/>
              <a:t>Principes de la convolution </a:t>
            </a:r>
            <a:r>
              <a:rPr lang="fr-FR" dirty="0" smtClean="0"/>
              <a:t>:</a:t>
            </a:r>
            <a:endParaRPr lang="fr-FR" dirty="0"/>
          </a:p>
        </p:txBody>
      </p:sp>
      <p:sp>
        <p:nvSpPr>
          <p:cNvPr id="9" name="Chevron 4">
            <a:extLst>
              <a:ext uri="{FF2B5EF4-FFF2-40B4-BE49-F238E27FC236}">
                <a16:creationId xmlns="" xmlns:a16="http://schemas.microsoft.com/office/drawing/2014/main" id="{BFD28F60-09D6-4F83-804A-09524B6B8A9B}"/>
              </a:ext>
            </a:extLst>
          </p:cNvPr>
          <p:cNvSpPr/>
          <p:nvPr/>
        </p:nvSpPr>
        <p:spPr>
          <a:xfrm>
            <a:off x="11239360" y="52100"/>
            <a:ext cx="880754" cy="593678"/>
          </a:xfrm>
          <a:prstGeom prst="chevr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Pentagone 1">
            <a:extLst>
              <a:ext uri="{FF2B5EF4-FFF2-40B4-BE49-F238E27FC236}">
                <a16:creationId xmlns="" xmlns:a16="http://schemas.microsoft.com/office/drawing/2014/main" id="{A011A6BD-28D7-4FED-BD9C-468B731D607B}"/>
              </a:ext>
            </a:extLst>
          </p:cNvPr>
          <p:cNvSpPr/>
          <p:nvPr/>
        </p:nvSpPr>
        <p:spPr>
          <a:xfrm>
            <a:off x="9104860" y="52100"/>
            <a:ext cx="895433" cy="593678"/>
          </a:xfrm>
          <a:prstGeom prst="homePlat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1" name="Chevron 2">
            <a:extLst>
              <a:ext uri="{FF2B5EF4-FFF2-40B4-BE49-F238E27FC236}">
                <a16:creationId xmlns="" xmlns:a16="http://schemas.microsoft.com/office/drawing/2014/main" id="{E0D25DC8-0258-4A10-ACD8-39F4F27AC97C}"/>
              </a:ext>
            </a:extLst>
          </p:cNvPr>
          <p:cNvSpPr/>
          <p:nvPr/>
        </p:nvSpPr>
        <p:spPr>
          <a:xfrm>
            <a:off x="9816819" y="52100"/>
            <a:ext cx="880754" cy="593678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12" name="Chevron 3">
            <a:extLst>
              <a:ext uri="{FF2B5EF4-FFF2-40B4-BE49-F238E27FC236}">
                <a16:creationId xmlns="" xmlns:a16="http://schemas.microsoft.com/office/drawing/2014/main" id="{4F3BB16B-B325-4389-AF7D-83BD8497695D}"/>
              </a:ext>
            </a:extLst>
          </p:cNvPr>
          <p:cNvSpPr/>
          <p:nvPr/>
        </p:nvSpPr>
        <p:spPr>
          <a:xfrm>
            <a:off x="10553794" y="52100"/>
            <a:ext cx="880754" cy="593678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="" xmlns:a16="http://schemas.microsoft.com/office/drawing/2014/main" id="{8B9DDE2E-8299-4523-B9B7-84310378F509}"/>
              </a:ext>
            </a:extLst>
          </p:cNvPr>
          <p:cNvSpPr txBox="1"/>
          <p:nvPr/>
        </p:nvSpPr>
        <p:spPr>
          <a:xfrm>
            <a:off x="11271841" y="95354"/>
            <a:ext cx="768415" cy="534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700"/>
              </a:lnSpc>
            </a:pPr>
            <a:r>
              <a:rPr lang="fr-FR" dirty="0" err="1"/>
              <a:t>Prédic</a:t>
            </a:r>
            <a:endParaRPr lang="fr-FR" dirty="0"/>
          </a:p>
          <a:p>
            <a:pPr algn="r">
              <a:lnSpc>
                <a:spcPts val="1700"/>
              </a:lnSpc>
            </a:pPr>
            <a:r>
              <a:rPr lang="fr-FR" dirty="0" err="1"/>
              <a:t>tion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647A1264-E1A4-44EE-B1BB-103089F8D700}"/>
              </a:ext>
            </a:extLst>
          </p:cNvPr>
          <p:cNvSpPr txBox="1"/>
          <p:nvPr/>
        </p:nvSpPr>
        <p:spPr>
          <a:xfrm>
            <a:off x="241235" y="128897"/>
            <a:ext cx="5473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/>
              <a:t>Méthode 1 : Réseau de neurone sur les </a:t>
            </a:r>
            <a:r>
              <a:rPr lang="fr-FR" sz="2000" b="1" u="sng" dirty="0" smtClean="0"/>
              <a:t>images</a:t>
            </a:r>
            <a:endParaRPr lang="fr-FR" sz="2000" b="1" u="sng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93" y="3695701"/>
            <a:ext cx="4454382" cy="185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="" xmlns:a16="http://schemas.microsoft.com/office/drawing/2014/main" id="{28F6C63F-DE2B-4DA0-B207-1069E8BC483E}"/>
              </a:ext>
            </a:extLst>
          </p:cNvPr>
          <p:cNvSpPr txBox="1"/>
          <p:nvPr/>
        </p:nvSpPr>
        <p:spPr>
          <a:xfrm>
            <a:off x="501793" y="3321344"/>
            <a:ext cx="490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/>
              <a:t>Du </a:t>
            </a:r>
            <a:r>
              <a:rPr lang="fr-FR" u="sng" dirty="0" err="1" smtClean="0"/>
              <a:t>Maxpooling</a:t>
            </a:r>
            <a:r>
              <a:rPr lang="fr-FR" dirty="0" smtClean="0"/>
              <a:t> :</a:t>
            </a:r>
            <a:endParaRPr lang="fr-FR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93" y="1096870"/>
            <a:ext cx="3848243" cy="182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ZoneTexte 17">
            <a:extLst>
              <a:ext uri="{FF2B5EF4-FFF2-40B4-BE49-F238E27FC236}">
                <a16:creationId xmlns="" xmlns:a16="http://schemas.microsoft.com/office/drawing/2014/main" id="{28F6C63F-DE2B-4DA0-B207-1069E8BC483E}"/>
              </a:ext>
            </a:extLst>
          </p:cNvPr>
          <p:cNvSpPr txBox="1"/>
          <p:nvPr/>
        </p:nvSpPr>
        <p:spPr>
          <a:xfrm>
            <a:off x="6753308" y="805944"/>
            <a:ext cx="490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/>
              <a:t>C</a:t>
            </a:r>
            <a:r>
              <a:rPr lang="fr-FR" u="sng" dirty="0" smtClean="0"/>
              <a:t>onvolution transposée </a:t>
            </a:r>
            <a:r>
              <a:rPr lang="fr-FR" dirty="0" smtClean="0"/>
              <a:t>:</a:t>
            </a:r>
            <a:endParaRPr lang="fr-FR" dirty="0"/>
          </a:p>
        </p:txBody>
      </p:sp>
      <p:sp>
        <p:nvSpPr>
          <p:cNvPr id="20" name="Rectangle 19"/>
          <p:cNvSpPr/>
          <p:nvPr/>
        </p:nvSpPr>
        <p:spPr>
          <a:xfrm>
            <a:off x="6256421" y="1299411"/>
            <a:ext cx="1318661" cy="121278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Image 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smtClean="0">
                <a:solidFill>
                  <a:schemeClr val="tx1"/>
                </a:solidFill>
              </a:rPr>
              <a:t>5 x 5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17193" y="1429352"/>
            <a:ext cx="787667" cy="8951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Filtre 3 x 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6371779" y="3817045"/>
            <a:ext cx="5284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La convolution transposée n’est pas une convolution mais une transformation inverse de la convolution</a:t>
            </a:r>
            <a:endParaRPr lang="fr-FR" dirty="0"/>
          </a:p>
        </p:txBody>
      </p:sp>
      <p:sp>
        <p:nvSpPr>
          <p:cNvPr id="22" name="Flèche droite 21"/>
          <p:cNvSpPr/>
          <p:nvPr/>
        </p:nvSpPr>
        <p:spPr>
          <a:xfrm>
            <a:off x="9485201" y="1674799"/>
            <a:ext cx="371070" cy="308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>
          <a:xfrm>
            <a:off x="10164561" y="1400481"/>
            <a:ext cx="778466" cy="89514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Image 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smtClean="0">
                <a:solidFill>
                  <a:schemeClr val="bg1"/>
                </a:solidFill>
              </a:rPr>
              <a:t>3 x 3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4" name="Multiplier 23"/>
          <p:cNvSpPr/>
          <p:nvPr/>
        </p:nvSpPr>
        <p:spPr>
          <a:xfrm>
            <a:off x="7748338" y="1655549"/>
            <a:ext cx="433137" cy="47163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/>
          <p:cNvSpPr/>
          <p:nvPr/>
        </p:nvSpPr>
        <p:spPr>
          <a:xfrm>
            <a:off x="9717600" y="2603634"/>
            <a:ext cx="1318661" cy="121278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Image 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smtClean="0">
                <a:solidFill>
                  <a:schemeClr val="tx1"/>
                </a:solidFill>
              </a:rPr>
              <a:t>5 x 5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046370" y="2821980"/>
            <a:ext cx="787667" cy="8951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Filtre 3 x 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5" name="Flèche droite 34"/>
          <p:cNvSpPr/>
          <p:nvPr/>
        </p:nvSpPr>
        <p:spPr>
          <a:xfrm>
            <a:off x="9106559" y="3133913"/>
            <a:ext cx="371070" cy="308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/>
          <p:cNvSpPr/>
          <p:nvPr/>
        </p:nvSpPr>
        <p:spPr>
          <a:xfrm>
            <a:off x="6679933" y="2840344"/>
            <a:ext cx="778466" cy="89514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Image 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smtClean="0">
                <a:solidFill>
                  <a:schemeClr val="bg1"/>
                </a:solidFill>
              </a:rPr>
              <a:t>3 x 3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530" y="3149390"/>
            <a:ext cx="318590" cy="318590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="" xmlns:a16="http://schemas.microsoft.com/office/drawing/2014/main" id="{28F6C63F-DE2B-4DA0-B207-1069E8BC483E}"/>
              </a:ext>
            </a:extLst>
          </p:cNvPr>
          <p:cNvSpPr txBox="1"/>
          <p:nvPr/>
        </p:nvSpPr>
        <p:spPr>
          <a:xfrm>
            <a:off x="6589558" y="4773155"/>
            <a:ext cx="490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err="1" smtClean="0"/>
              <a:t>Sampling</a:t>
            </a:r>
            <a:r>
              <a:rPr lang="fr-FR" u="sng" dirty="0" smtClean="0"/>
              <a:t> ou </a:t>
            </a:r>
            <a:r>
              <a:rPr lang="fr-FR" u="sng" dirty="0" err="1" smtClean="0"/>
              <a:t>strides</a:t>
            </a:r>
            <a:r>
              <a:rPr lang="fr-FR" u="sng" dirty="0" smtClean="0"/>
              <a:t> 1/2</a:t>
            </a:r>
            <a:r>
              <a:rPr lang="fr-FR" dirty="0" smtClean="0"/>
              <a:t>: </a:t>
            </a:r>
            <a:endParaRPr lang="fr-FR" dirty="0"/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308" y="5092299"/>
            <a:ext cx="4069516" cy="1626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147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98F9AC67-F627-4EDD-9FED-10A9DC39AE00}"/>
              </a:ext>
            </a:extLst>
          </p:cNvPr>
          <p:cNvSpPr txBox="1"/>
          <p:nvPr/>
        </p:nvSpPr>
        <p:spPr>
          <a:xfrm>
            <a:off x="1" y="106322"/>
            <a:ext cx="5181600" cy="4655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Layer (type)                 Output Shape              Param #   </a:t>
            </a:r>
          </a:p>
          <a:p>
            <a:r>
              <a:rPr lang="fr-FR" sz="1400" dirty="0"/>
              <a:t>=======================================================</a:t>
            </a:r>
          </a:p>
          <a:p>
            <a:r>
              <a:rPr lang="fr-FR" sz="1400" dirty="0"/>
              <a:t>input_1 (</a:t>
            </a:r>
            <a:r>
              <a:rPr lang="fr-FR" sz="1400" dirty="0" err="1"/>
              <a:t>InputLayer</a:t>
            </a:r>
            <a:r>
              <a:rPr lang="fr-FR" sz="1400" dirty="0"/>
              <a:t>)         [(1, 26, 220, 220, 1)]    0     </a:t>
            </a:r>
            <a:r>
              <a:rPr lang="fr-FR" sz="1400" dirty="0" smtClean="0"/>
              <a:t>    </a:t>
            </a:r>
          </a:p>
          <a:p>
            <a:pPr>
              <a:lnSpc>
                <a:spcPts val="600"/>
              </a:lnSpc>
            </a:pPr>
            <a:r>
              <a:rPr lang="fr-FR" sz="1400" dirty="0" smtClean="0"/>
              <a:t>_______________________________________________________</a:t>
            </a:r>
          </a:p>
          <a:p>
            <a:r>
              <a:rPr lang="fr-FR" sz="1400" dirty="0" smtClean="0">
                <a:solidFill>
                  <a:srgbClr val="4472C4"/>
                </a:solidFill>
              </a:rPr>
              <a:t>conv3d </a:t>
            </a:r>
            <a:r>
              <a:rPr lang="fr-FR" sz="1400" dirty="0">
                <a:solidFill>
                  <a:srgbClr val="4472C4"/>
                </a:solidFill>
              </a:rPr>
              <a:t>(Conv3D)              </a:t>
            </a:r>
            <a:r>
              <a:rPr lang="fr-FR" sz="1400" dirty="0"/>
              <a:t>(1, 26, 218, 218, 16)     160       </a:t>
            </a:r>
          </a:p>
          <a:p>
            <a:pPr>
              <a:lnSpc>
                <a:spcPts val="600"/>
              </a:lnSpc>
            </a:pPr>
            <a:r>
              <a:rPr lang="fr-FR" sz="1400" dirty="0"/>
              <a:t>_______________________________________________________</a:t>
            </a:r>
          </a:p>
          <a:p>
            <a:r>
              <a:rPr lang="fr-FR" sz="1400" dirty="0">
                <a:solidFill>
                  <a:srgbClr val="4472C4"/>
                </a:solidFill>
              </a:rPr>
              <a:t>conv3d_1 (Conv3D)            </a:t>
            </a:r>
            <a:r>
              <a:rPr lang="fr-FR" sz="1400" dirty="0"/>
              <a:t>(1, 26, 216, 216, 16)     2320      </a:t>
            </a:r>
          </a:p>
          <a:p>
            <a:pPr>
              <a:lnSpc>
                <a:spcPts val="600"/>
              </a:lnSpc>
            </a:pPr>
            <a:r>
              <a:rPr lang="fr-FR" sz="1400" dirty="0"/>
              <a:t>_______________________________________________________</a:t>
            </a:r>
          </a:p>
          <a:p>
            <a:r>
              <a:rPr lang="fr-FR" sz="1400" dirty="0">
                <a:solidFill>
                  <a:srgbClr val="00B050"/>
                </a:solidFill>
              </a:rPr>
              <a:t>max_pooling3d (MaxPooling3D) </a:t>
            </a:r>
            <a:r>
              <a:rPr lang="fr-FR" sz="1400" dirty="0"/>
              <a:t>(1, 26, 108, 108, 16)     0         </a:t>
            </a:r>
          </a:p>
          <a:p>
            <a:pPr>
              <a:lnSpc>
                <a:spcPts val="600"/>
              </a:lnSpc>
            </a:pPr>
            <a:r>
              <a:rPr lang="fr-FR" sz="1400" dirty="0"/>
              <a:t>_______________________________________________________</a:t>
            </a:r>
          </a:p>
          <a:p>
            <a:r>
              <a:rPr lang="fr-FR" sz="1400" dirty="0">
                <a:solidFill>
                  <a:srgbClr val="4472C4"/>
                </a:solidFill>
              </a:rPr>
              <a:t>conv3d_2 (Conv3D)            </a:t>
            </a:r>
            <a:r>
              <a:rPr lang="fr-FR" sz="1400" dirty="0"/>
              <a:t>(1, 26, 106, 106, 32)     4640      </a:t>
            </a:r>
          </a:p>
          <a:p>
            <a:pPr>
              <a:lnSpc>
                <a:spcPts val="700"/>
              </a:lnSpc>
            </a:pPr>
            <a:r>
              <a:rPr lang="fr-FR" sz="1400" dirty="0"/>
              <a:t>_______________________________________________________</a:t>
            </a:r>
          </a:p>
          <a:p>
            <a:r>
              <a:rPr lang="fr-FR" sz="1400" dirty="0">
                <a:solidFill>
                  <a:srgbClr val="4472C4"/>
                </a:solidFill>
              </a:rPr>
              <a:t>conv3d_3 (Conv3D)            </a:t>
            </a:r>
            <a:r>
              <a:rPr lang="fr-FR" sz="1400" dirty="0"/>
              <a:t>(1, 26, 104, 104, 32)     9248      </a:t>
            </a:r>
          </a:p>
          <a:p>
            <a:pPr>
              <a:lnSpc>
                <a:spcPts val="700"/>
              </a:lnSpc>
            </a:pPr>
            <a:r>
              <a:rPr lang="fr-FR" sz="1400" dirty="0"/>
              <a:t>_______________________________________________________</a:t>
            </a:r>
          </a:p>
          <a:p>
            <a:r>
              <a:rPr lang="fr-FR" sz="1400" dirty="0">
                <a:solidFill>
                  <a:srgbClr val="00B050"/>
                </a:solidFill>
              </a:rPr>
              <a:t>max_pooling3d_1 (MaxPooling3 </a:t>
            </a:r>
            <a:r>
              <a:rPr lang="fr-FR" sz="1400" dirty="0"/>
              <a:t>(1, 26, 52, 52, 32)       0         </a:t>
            </a:r>
          </a:p>
          <a:p>
            <a:pPr>
              <a:lnSpc>
                <a:spcPts val="700"/>
              </a:lnSpc>
            </a:pPr>
            <a:r>
              <a:rPr lang="fr-FR" sz="1400" dirty="0"/>
              <a:t>_______________________________________________________</a:t>
            </a:r>
          </a:p>
          <a:p>
            <a:r>
              <a:rPr lang="fr-FR" sz="1400" dirty="0">
                <a:solidFill>
                  <a:srgbClr val="4472C4"/>
                </a:solidFill>
              </a:rPr>
              <a:t>conv3d_4 (Conv3D)            </a:t>
            </a:r>
            <a:r>
              <a:rPr lang="fr-FR" sz="1400" dirty="0"/>
              <a:t>(1, 26, 50, 50, 64)       18496     </a:t>
            </a:r>
          </a:p>
          <a:p>
            <a:pPr>
              <a:lnSpc>
                <a:spcPts val="700"/>
              </a:lnSpc>
            </a:pPr>
            <a:r>
              <a:rPr lang="fr-FR" sz="1400" dirty="0"/>
              <a:t>_______________________________________________________</a:t>
            </a:r>
          </a:p>
          <a:p>
            <a:r>
              <a:rPr lang="fr-FR" sz="1400" dirty="0">
                <a:solidFill>
                  <a:srgbClr val="4472C4"/>
                </a:solidFill>
              </a:rPr>
              <a:t>conv3d_5 (Conv3D)            </a:t>
            </a:r>
            <a:r>
              <a:rPr lang="fr-FR" sz="1400" dirty="0"/>
              <a:t>(1, 26, 48, 48, 64)       36928     </a:t>
            </a:r>
          </a:p>
          <a:p>
            <a:pPr>
              <a:lnSpc>
                <a:spcPts val="700"/>
              </a:lnSpc>
            </a:pPr>
            <a:r>
              <a:rPr lang="fr-FR" sz="1400" dirty="0"/>
              <a:t>_______________________________________________________</a:t>
            </a:r>
          </a:p>
          <a:p>
            <a:r>
              <a:rPr lang="fr-FR" sz="1400" dirty="0">
                <a:solidFill>
                  <a:srgbClr val="00B050"/>
                </a:solidFill>
              </a:rPr>
              <a:t>max_pooling3d_2 (MaxPooling3 </a:t>
            </a:r>
            <a:r>
              <a:rPr lang="fr-FR" sz="1400" dirty="0"/>
              <a:t>(1, 26, 24, 24, 64)       0         </a:t>
            </a:r>
          </a:p>
          <a:p>
            <a:pPr>
              <a:lnSpc>
                <a:spcPts val="700"/>
              </a:lnSpc>
            </a:pPr>
            <a:r>
              <a:rPr lang="fr-FR" sz="1400" dirty="0"/>
              <a:t>_______________________________________________________</a:t>
            </a:r>
          </a:p>
          <a:p>
            <a:r>
              <a:rPr lang="fr-FR" sz="1400" dirty="0">
                <a:solidFill>
                  <a:srgbClr val="FFC000"/>
                </a:solidFill>
              </a:rPr>
              <a:t>conv_lst_m2d (ConvLSTM2D)    </a:t>
            </a:r>
            <a:r>
              <a:rPr lang="fr-FR" sz="1400" dirty="0"/>
              <a:t>(1, 26, 24, 24, 512)      1181696   </a:t>
            </a:r>
          </a:p>
          <a:p>
            <a:pPr>
              <a:lnSpc>
                <a:spcPts val="700"/>
              </a:lnSpc>
            </a:pPr>
            <a:r>
              <a:rPr lang="fr-FR" sz="1400" dirty="0"/>
              <a:t>_______________________________________________________</a:t>
            </a:r>
          </a:p>
          <a:p>
            <a:r>
              <a:rPr lang="fr-FR" sz="1400" dirty="0">
                <a:solidFill>
                  <a:srgbClr val="7030A0"/>
                </a:solidFill>
              </a:rPr>
              <a:t>dropout (Dropout)            </a:t>
            </a:r>
            <a:r>
              <a:rPr lang="fr-FR" sz="1400" dirty="0"/>
              <a:t>(1, 26, 24, 24, 512)      0         </a:t>
            </a:r>
          </a:p>
          <a:p>
            <a:pPr>
              <a:lnSpc>
                <a:spcPts val="700"/>
              </a:lnSpc>
            </a:pPr>
            <a:r>
              <a:rPr lang="fr-FR" sz="1400" dirty="0"/>
              <a:t>_______________________________________________________</a:t>
            </a:r>
          </a:p>
          <a:p>
            <a:r>
              <a:rPr lang="fr-FR" sz="1400" dirty="0"/>
              <a:t>batch1 (</a:t>
            </a:r>
            <a:r>
              <a:rPr lang="fr-FR" sz="1400" dirty="0" err="1"/>
              <a:t>BatchNormalization</a:t>
            </a:r>
            <a:r>
              <a:rPr lang="fr-FR" sz="1400" dirty="0"/>
              <a:t>)  (1, 26, 24, 24, 512)      2048      </a:t>
            </a:r>
          </a:p>
          <a:p>
            <a:pPr>
              <a:lnSpc>
                <a:spcPts val="700"/>
              </a:lnSpc>
            </a:pPr>
            <a:r>
              <a:rPr lang="fr-FR" sz="1400" dirty="0"/>
              <a:t>_______________________________________________________</a:t>
            </a:r>
          </a:p>
          <a:p>
            <a:r>
              <a:rPr lang="fr-FR" sz="1400" dirty="0">
                <a:solidFill>
                  <a:srgbClr val="FFC000"/>
                </a:solidFill>
              </a:rPr>
              <a:t>conv_lst_m2d_1 (ConvLSTM2D)  </a:t>
            </a:r>
            <a:r>
              <a:rPr lang="fr-FR" sz="1400" dirty="0"/>
              <a:t>(1, 26, 24, 24, 512)      2099200  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F5A1AA95-F431-4FDD-A8C3-9EF927B8E54C}"/>
              </a:ext>
            </a:extLst>
          </p:cNvPr>
          <p:cNvSpPr txBox="1"/>
          <p:nvPr/>
        </p:nvSpPr>
        <p:spPr>
          <a:xfrm>
            <a:off x="14364" y="4513805"/>
            <a:ext cx="7994072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_______________________________________________________</a:t>
            </a:r>
          </a:p>
          <a:p>
            <a:r>
              <a:rPr lang="fr-FR" sz="1400" dirty="0">
                <a:solidFill>
                  <a:srgbClr val="FF0000"/>
                </a:solidFill>
              </a:rPr>
              <a:t>conv3d_transpose (Conv3DTran</a:t>
            </a:r>
            <a:r>
              <a:rPr lang="fr-FR" sz="1400" dirty="0"/>
              <a:t> (1, 26, 50, 50, 64)       524352    </a:t>
            </a:r>
          </a:p>
          <a:p>
            <a:pPr>
              <a:lnSpc>
                <a:spcPts val="700"/>
              </a:lnSpc>
            </a:pPr>
            <a:r>
              <a:rPr lang="fr-FR" sz="1400" dirty="0"/>
              <a:t>_______________________________________________________</a:t>
            </a:r>
          </a:p>
          <a:p>
            <a:r>
              <a:rPr lang="fr-FR" sz="1400" dirty="0">
                <a:solidFill>
                  <a:srgbClr val="91A0BA"/>
                </a:solidFill>
              </a:rPr>
              <a:t>conv3d_transpose_1 (Conv3DTr </a:t>
            </a:r>
            <a:r>
              <a:rPr lang="fr-FR" sz="1400" dirty="0"/>
              <a:t>(1, 26, 52, 52, 64)       36928     </a:t>
            </a:r>
          </a:p>
          <a:p>
            <a:pPr>
              <a:lnSpc>
                <a:spcPts val="700"/>
              </a:lnSpc>
            </a:pPr>
            <a:r>
              <a:rPr lang="fr-FR" sz="1400" dirty="0"/>
              <a:t>_______________________________________________________</a:t>
            </a:r>
          </a:p>
          <a:p>
            <a:r>
              <a:rPr lang="fr-FR" sz="1400" dirty="0">
                <a:solidFill>
                  <a:srgbClr val="FF0000"/>
                </a:solidFill>
              </a:rPr>
              <a:t>conv3d_transpose_2 (Conv3DTr </a:t>
            </a:r>
            <a:r>
              <a:rPr lang="fr-FR" sz="1400" dirty="0"/>
              <a:t>(1, 26, 106, 106, 32)     32800     </a:t>
            </a:r>
          </a:p>
          <a:p>
            <a:pPr>
              <a:lnSpc>
                <a:spcPts val="700"/>
              </a:lnSpc>
            </a:pPr>
            <a:r>
              <a:rPr lang="fr-FR" sz="1400" dirty="0"/>
              <a:t>_______________________________________________________</a:t>
            </a:r>
          </a:p>
          <a:p>
            <a:r>
              <a:rPr lang="fr-FR" sz="1400" dirty="0">
                <a:solidFill>
                  <a:srgbClr val="91A0BA"/>
                </a:solidFill>
              </a:rPr>
              <a:t>conv3d_transpose_3 (Conv3DTr </a:t>
            </a:r>
            <a:r>
              <a:rPr lang="fr-FR" sz="1400" dirty="0"/>
              <a:t>(1, 26, 108, 108, 32)     9248      </a:t>
            </a:r>
          </a:p>
          <a:p>
            <a:pPr>
              <a:lnSpc>
                <a:spcPts val="700"/>
              </a:lnSpc>
            </a:pPr>
            <a:r>
              <a:rPr lang="fr-FR" sz="1400" dirty="0"/>
              <a:t>_______________________________________________________</a:t>
            </a:r>
          </a:p>
          <a:p>
            <a:r>
              <a:rPr lang="fr-FR" sz="1400" dirty="0">
                <a:solidFill>
                  <a:srgbClr val="FF0000"/>
                </a:solidFill>
              </a:rPr>
              <a:t>conv3d_transpose_4 (Conv3DTr </a:t>
            </a:r>
            <a:r>
              <a:rPr lang="fr-FR" sz="1400" dirty="0"/>
              <a:t>(1, 26, 218, 218, 16)     8208     </a:t>
            </a:r>
          </a:p>
          <a:p>
            <a:pPr>
              <a:lnSpc>
                <a:spcPts val="700"/>
              </a:lnSpc>
            </a:pPr>
            <a:r>
              <a:rPr lang="fr-FR" sz="1400" dirty="0"/>
              <a:t>_______________________________________________________</a:t>
            </a:r>
          </a:p>
          <a:p>
            <a:r>
              <a:rPr lang="fr-FR" sz="1400" dirty="0">
                <a:solidFill>
                  <a:srgbClr val="91A0BA"/>
                </a:solidFill>
              </a:rPr>
              <a:t>conv3d_transpose_5 (Conv3DTr </a:t>
            </a:r>
            <a:r>
              <a:rPr lang="fr-FR" sz="1400" dirty="0"/>
              <a:t>(1, 26, 220, 220, 1)      145       </a:t>
            </a:r>
          </a:p>
          <a:p>
            <a:pPr>
              <a:lnSpc>
                <a:spcPts val="700"/>
              </a:lnSpc>
            </a:pPr>
            <a:r>
              <a:rPr lang="fr-FR" sz="1400" dirty="0" smtClean="0"/>
              <a:t>=======================================================</a:t>
            </a:r>
            <a:endParaRPr lang="fr-FR" sz="1400" dirty="0"/>
          </a:p>
        </p:txBody>
      </p:sp>
      <p:sp>
        <p:nvSpPr>
          <p:cNvPr id="4" name="Cube 3">
            <a:extLst>
              <a:ext uri="{FF2B5EF4-FFF2-40B4-BE49-F238E27FC236}">
                <a16:creationId xmlns="" xmlns:a16="http://schemas.microsoft.com/office/drawing/2014/main" id="{387EFF38-54BD-433B-A720-38F8C8B5CB91}"/>
              </a:ext>
            </a:extLst>
          </p:cNvPr>
          <p:cNvSpPr/>
          <p:nvPr/>
        </p:nvSpPr>
        <p:spPr>
          <a:xfrm>
            <a:off x="5594892" y="2528951"/>
            <a:ext cx="954443" cy="2183642"/>
          </a:xfrm>
          <a:prstGeom prst="cube">
            <a:avLst>
              <a:gd name="adj" fmla="val 90224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ube 4">
            <a:extLst>
              <a:ext uri="{FF2B5EF4-FFF2-40B4-BE49-F238E27FC236}">
                <a16:creationId xmlns="" xmlns:a16="http://schemas.microsoft.com/office/drawing/2014/main" id="{2BCDDB91-B701-44AE-91C1-E49FA58C3812}"/>
              </a:ext>
            </a:extLst>
          </p:cNvPr>
          <p:cNvSpPr/>
          <p:nvPr/>
        </p:nvSpPr>
        <p:spPr>
          <a:xfrm>
            <a:off x="5747292" y="2528951"/>
            <a:ext cx="954443" cy="2183642"/>
          </a:xfrm>
          <a:prstGeom prst="cube">
            <a:avLst>
              <a:gd name="adj" fmla="val 90224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Cube 5">
            <a:extLst>
              <a:ext uri="{FF2B5EF4-FFF2-40B4-BE49-F238E27FC236}">
                <a16:creationId xmlns="" xmlns:a16="http://schemas.microsoft.com/office/drawing/2014/main" id="{AC3195CD-54DC-4901-9A8A-E8C06B6B8694}"/>
              </a:ext>
            </a:extLst>
          </p:cNvPr>
          <p:cNvSpPr/>
          <p:nvPr/>
        </p:nvSpPr>
        <p:spPr>
          <a:xfrm>
            <a:off x="5899692" y="2528951"/>
            <a:ext cx="954443" cy="2183642"/>
          </a:xfrm>
          <a:prstGeom prst="cube">
            <a:avLst>
              <a:gd name="adj" fmla="val 90224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Cube 6">
            <a:extLst>
              <a:ext uri="{FF2B5EF4-FFF2-40B4-BE49-F238E27FC236}">
                <a16:creationId xmlns="" xmlns:a16="http://schemas.microsoft.com/office/drawing/2014/main" id="{CFE2A578-927A-4522-92C4-E81A6B2F6913}"/>
              </a:ext>
            </a:extLst>
          </p:cNvPr>
          <p:cNvSpPr/>
          <p:nvPr/>
        </p:nvSpPr>
        <p:spPr>
          <a:xfrm>
            <a:off x="6322321" y="2883787"/>
            <a:ext cx="584134" cy="1585413"/>
          </a:xfrm>
          <a:prstGeom prst="cube">
            <a:avLst>
              <a:gd name="adj" fmla="val 8087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Cube 7">
            <a:extLst>
              <a:ext uri="{FF2B5EF4-FFF2-40B4-BE49-F238E27FC236}">
                <a16:creationId xmlns="" xmlns:a16="http://schemas.microsoft.com/office/drawing/2014/main" id="{D6EF7080-E4F2-44A0-BF37-DA55D13D04E8}"/>
              </a:ext>
            </a:extLst>
          </p:cNvPr>
          <p:cNvSpPr/>
          <p:nvPr/>
        </p:nvSpPr>
        <p:spPr>
          <a:xfrm>
            <a:off x="6502017" y="2883787"/>
            <a:ext cx="584134" cy="1585413"/>
          </a:xfrm>
          <a:prstGeom prst="cube">
            <a:avLst>
              <a:gd name="adj" fmla="val 8087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Cube 8">
            <a:extLst>
              <a:ext uri="{FF2B5EF4-FFF2-40B4-BE49-F238E27FC236}">
                <a16:creationId xmlns="" xmlns:a16="http://schemas.microsoft.com/office/drawing/2014/main" id="{AA4940F7-B7DB-465C-AF0B-FDF97E8A5031}"/>
              </a:ext>
            </a:extLst>
          </p:cNvPr>
          <p:cNvSpPr/>
          <p:nvPr/>
        </p:nvSpPr>
        <p:spPr>
          <a:xfrm>
            <a:off x="6681713" y="2883787"/>
            <a:ext cx="584134" cy="1585413"/>
          </a:xfrm>
          <a:prstGeom prst="cube">
            <a:avLst>
              <a:gd name="adj" fmla="val 8087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Cube 9">
            <a:extLst>
              <a:ext uri="{FF2B5EF4-FFF2-40B4-BE49-F238E27FC236}">
                <a16:creationId xmlns="" xmlns:a16="http://schemas.microsoft.com/office/drawing/2014/main" id="{0DF7C3D3-E221-4827-9A1E-6401F19085F2}"/>
              </a:ext>
            </a:extLst>
          </p:cNvPr>
          <p:cNvSpPr/>
          <p:nvPr/>
        </p:nvSpPr>
        <p:spPr>
          <a:xfrm>
            <a:off x="7055666" y="3358449"/>
            <a:ext cx="368489" cy="943963"/>
          </a:xfrm>
          <a:prstGeom prst="cube">
            <a:avLst>
              <a:gd name="adj" fmla="val 72843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Cube 10">
            <a:extLst>
              <a:ext uri="{FF2B5EF4-FFF2-40B4-BE49-F238E27FC236}">
                <a16:creationId xmlns="" xmlns:a16="http://schemas.microsoft.com/office/drawing/2014/main" id="{D090E5B6-0B41-432D-BCB8-29393631963C}"/>
              </a:ext>
            </a:extLst>
          </p:cNvPr>
          <p:cNvSpPr/>
          <p:nvPr/>
        </p:nvSpPr>
        <p:spPr>
          <a:xfrm>
            <a:off x="7218699" y="3358449"/>
            <a:ext cx="368489" cy="943963"/>
          </a:xfrm>
          <a:prstGeom prst="cube">
            <a:avLst>
              <a:gd name="adj" fmla="val 72843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Cube 11">
            <a:extLst>
              <a:ext uri="{FF2B5EF4-FFF2-40B4-BE49-F238E27FC236}">
                <a16:creationId xmlns="" xmlns:a16="http://schemas.microsoft.com/office/drawing/2014/main" id="{8C8BC55C-F2A4-45F9-906E-46BDCD0AFEE9}"/>
              </a:ext>
            </a:extLst>
          </p:cNvPr>
          <p:cNvSpPr/>
          <p:nvPr/>
        </p:nvSpPr>
        <p:spPr>
          <a:xfrm>
            <a:off x="7374114" y="3358449"/>
            <a:ext cx="368489" cy="943963"/>
          </a:xfrm>
          <a:prstGeom prst="cube">
            <a:avLst>
              <a:gd name="adj" fmla="val 72843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Cube 12">
            <a:extLst>
              <a:ext uri="{FF2B5EF4-FFF2-40B4-BE49-F238E27FC236}">
                <a16:creationId xmlns="" xmlns:a16="http://schemas.microsoft.com/office/drawing/2014/main" id="{73AF7161-ECF2-4A7C-ADAB-3F91C0A291FA}"/>
              </a:ext>
            </a:extLst>
          </p:cNvPr>
          <p:cNvSpPr/>
          <p:nvPr/>
        </p:nvSpPr>
        <p:spPr>
          <a:xfrm>
            <a:off x="9205209" y="3358449"/>
            <a:ext cx="368489" cy="943963"/>
          </a:xfrm>
          <a:prstGeom prst="cube">
            <a:avLst>
              <a:gd name="adj" fmla="val 7284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ube 13">
            <a:extLst>
              <a:ext uri="{FF2B5EF4-FFF2-40B4-BE49-F238E27FC236}">
                <a16:creationId xmlns="" xmlns:a16="http://schemas.microsoft.com/office/drawing/2014/main" id="{39921E13-4CBC-430E-B3FD-6651FA859925}"/>
              </a:ext>
            </a:extLst>
          </p:cNvPr>
          <p:cNvSpPr/>
          <p:nvPr/>
        </p:nvSpPr>
        <p:spPr>
          <a:xfrm>
            <a:off x="9389453" y="3358449"/>
            <a:ext cx="368489" cy="943963"/>
          </a:xfrm>
          <a:prstGeom prst="cube">
            <a:avLst>
              <a:gd name="adj" fmla="val 72843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Cube 14">
            <a:extLst>
              <a:ext uri="{FF2B5EF4-FFF2-40B4-BE49-F238E27FC236}">
                <a16:creationId xmlns="" xmlns:a16="http://schemas.microsoft.com/office/drawing/2014/main" id="{25770892-B634-4494-97EC-53CAB9CFEF91}"/>
              </a:ext>
            </a:extLst>
          </p:cNvPr>
          <p:cNvSpPr/>
          <p:nvPr/>
        </p:nvSpPr>
        <p:spPr>
          <a:xfrm>
            <a:off x="9555501" y="3358449"/>
            <a:ext cx="368489" cy="943963"/>
          </a:xfrm>
          <a:prstGeom prst="cube">
            <a:avLst>
              <a:gd name="adj" fmla="val 72843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Cube 15">
            <a:extLst>
              <a:ext uri="{FF2B5EF4-FFF2-40B4-BE49-F238E27FC236}">
                <a16:creationId xmlns="" xmlns:a16="http://schemas.microsoft.com/office/drawing/2014/main" id="{0193DC84-2640-4C0F-9FB5-B562C3B1E966}"/>
              </a:ext>
            </a:extLst>
          </p:cNvPr>
          <p:cNvSpPr/>
          <p:nvPr/>
        </p:nvSpPr>
        <p:spPr>
          <a:xfrm>
            <a:off x="9762495" y="2883787"/>
            <a:ext cx="584134" cy="1585413"/>
          </a:xfrm>
          <a:prstGeom prst="cube">
            <a:avLst>
              <a:gd name="adj" fmla="val 8087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Cube 16">
            <a:extLst>
              <a:ext uri="{FF2B5EF4-FFF2-40B4-BE49-F238E27FC236}">
                <a16:creationId xmlns="" xmlns:a16="http://schemas.microsoft.com/office/drawing/2014/main" id="{0D8EBA31-BF20-4132-BE89-95BD215465DF}"/>
              </a:ext>
            </a:extLst>
          </p:cNvPr>
          <p:cNvSpPr/>
          <p:nvPr/>
        </p:nvSpPr>
        <p:spPr>
          <a:xfrm>
            <a:off x="9936727" y="2883787"/>
            <a:ext cx="584134" cy="1585413"/>
          </a:xfrm>
          <a:prstGeom prst="cube">
            <a:avLst>
              <a:gd name="adj" fmla="val 80878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Cube 17">
            <a:extLst>
              <a:ext uri="{FF2B5EF4-FFF2-40B4-BE49-F238E27FC236}">
                <a16:creationId xmlns="" xmlns:a16="http://schemas.microsoft.com/office/drawing/2014/main" id="{776BB3A3-C4BD-43A2-A0CE-E4224C7F4D3E}"/>
              </a:ext>
            </a:extLst>
          </p:cNvPr>
          <p:cNvSpPr/>
          <p:nvPr/>
        </p:nvSpPr>
        <p:spPr>
          <a:xfrm>
            <a:off x="10143719" y="2883787"/>
            <a:ext cx="584134" cy="1585413"/>
          </a:xfrm>
          <a:prstGeom prst="cube">
            <a:avLst>
              <a:gd name="adj" fmla="val 80878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Cube 18">
            <a:extLst>
              <a:ext uri="{FF2B5EF4-FFF2-40B4-BE49-F238E27FC236}">
                <a16:creationId xmlns="" xmlns:a16="http://schemas.microsoft.com/office/drawing/2014/main" id="{C5AFA0D0-2DD9-4BCB-86CE-0F3C70F13275}"/>
              </a:ext>
            </a:extLst>
          </p:cNvPr>
          <p:cNvSpPr/>
          <p:nvPr/>
        </p:nvSpPr>
        <p:spPr>
          <a:xfrm>
            <a:off x="10346629" y="2528951"/>
            <a:ext cx="954443" cy="2183642"/>
          </a:xfrm>
          <a:prstGeom prst="cube">
            <a:avLst>
              <a:gd name="adj" fmla="val 90224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Cube 19">
            <a:extLst>
              <a:ext uri="{FF2B5EF4-FFF2-40B4-BE49-F238E27FC236}">
                <a16:creationId xmlns="" xmlns:a16="http://schemas.microsoft.com/office/drawing/2014/main" id="{7FA7A70F-33AB-466F-B41D-4ACF0DB260DF}"/>
              </a:ext>
            </a:extLst>
          </p:cNvPr>
          <p:cNvSpPr/>
          <p:nvPr/>
        </p:nvSpPr>
        <p:spPr>
          <a:xfrm>
            <a:off x="10575909" y="2528951"/>
            <a:ext cx="954443" cy="2183642"/>
          </a:xfrm>
          <a:prstGeom prst="cube">
            <a:avLst>
              <a:gd name="adj" fmla="val 90224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Cube 20">
            <a:extLst>
              <a:ext uri="{FF2B5EF4-FFF2-40B4-BE49-F238E27FC236}">
                <a16:creationId xmlns="" xmlns:a16="http://schemas.microsoft.com/office/drawing/2014/main" id="{04B39076-8FC2-4BB3-B6AE-BC2B924D863B}"/>
              </a:ext>
            </a:extLst>
          </p:cNvPr>
          <p:cNvSpPr/>
          <p:nvPr/>
        </p:nvSpPr>
        <p:spPr>
          <a:xfrm>
            <a:off x="10785203" y="2528951"/>
            <a:ext cx="954443" cy="2183642"/>
          </a:xfrm>
          <a:prstGeom prst="cube">
            <a:avLst>
              <a:gd name="adj" fmla="val 90224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Cube 21">
            <a:extLst>
              <a:ext uri="{FF2B5EF4-FFF2-40B4-BE49-F238E27FC236}">
                <a16:creationId xmlns="" xmlns:a16="http://schemas.microsoft.com/office/drawing/2014/main" id="{F2589608-3664-4741-8EBC-BF0E7027D319}"/>
              </a:ext>
            </a:extLst>
          </p:cNvPr>
          <p:cNvSpPr/>
          <p:nvPr/>
        </p:nvSpPr>
        <p:spPr>
          <a:xfrm>
            <a:off x="8074699" y="3668538"/>
            <a:ext cx="235197" cy="577743"/>
          </a:xfrm>
          <a:prstGeom prst="cube">
            <a:avLst>
              <a:gd name="adj" fmla="val 52533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Cube 22">
            <a:extLst>
              <a:ext uri="{FF2B5EF4-FFF2-40B4-BE49-F238E27FC236}">
                <a16:creationId xmlns="" xmlns:a16="http://schemas.microsoft.com/office/drawing/2014/main" id="{FAA6DD30-9C0D-413E-9649-BC18F7E3D2A6}"/>
              </a:ext>
            </a:extLst>
          </p:cNvPr>
          <p:cNvSpPr/>
          <p:nvPr/>
        </p:nvSpPr>
        <p:spPr>
          <a:xfrm>
            <a:off x="8262810" y="3676493"/>
            <a:ext cx="235197" cy="577743"/>
          </a:xfrm>
          <a:prstGeom prst="cube">
            <a:avLst>
              <a:gd name="adj" fmla="val 52533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Cube 23">
            <a:extLst>
              <a:ext uri="{FF2B5EF4-FFF2-40B4-BE49-F238E27FC236}">
                <a16:creationId xmlns="" xmlns:a16="http://schemas.microsoft.com/office/drawing/2014/main" id="{CEF37CFC-C37E-4D35-B7A4-21881611A026}"/>
              </a:ext>
            </a:extLst>
          </p:cNvPr>
          <p:cNvSpPr/>
          <p:nvPr/>
        </p:nvSpPr>
        <p:spPr>
          <a:xfrm>
            <a:off x="8448648" y="3676493"/>
            <a:ext cx="235197" cy="577743"/>
          </a:xfrm>
          <a:prstGeom prst="cube">
            <a:avLst>
              <a:gd name="adj" fmla="val 52533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Flèche en arc 28">
            <a:extLst>
              <a:ext uri="{FF2B5EF4-FFF2-40B4-BE49-F238E27FC236}">
                <a16:creationId xmlns="" xmlns:a16="http://schemas.microsoft.com/office/drawing/2014/main" id="{3E11C7A5-A5F5-4CB2-B1FA-5DE315D6F363}"/>
              </a:ext>
            </a:extLst>
          </p:cNvPr>
          <p:cNvSpPr/>
          <p:nvPr/>
        </p:nvSpPr>
        <p:spPr>
          <a:xfrm flipH="1">
            <a:off x="7642862" y="3093054"/>
            <a:ext cx="931914" cy="973548"/>
          </a:xfrm>
          <a:prstGeom prst="circularArrow">
            <a:avLst>
              <a:gd name="adj1" fmla="val 8588"/>
              <a:gd name="adj2" fmla="val 929493"/>
              <a:gd name="adj3" fmla="val 3357138"/>
              <a:gd name="adj4" fmla="val 9184716"/>
              <a:gd name="adj5" fmla="val 10903"/>
            </a:avLst>
          </a:prstGeom>
          <a:solidFill>
            <a:schemeClr val="accent4"/>
          </a:solidFill>
          <a:scene3d>
            <a:camera prst="isometricRightUp">
              <a:rot lat="1800000" lon="18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Flèche en arc 29">
            <a:extLst>
              <a:ext uri="{FF2B5EF4-FFF2-40B4-BE49-F238E27FC236}">
                <a16:creationId xmlns="" xmlns:a16="http://schemas.microsoft.com/office/drawing/2014/main" id="{163FE7C8-2F36-41ED-9747-2399E17BA854}"/>
              </a:ext>
            </a:extLst>
          </p:cNvPr>
          <p:cNvSpPr/>
          <p:nvPr/>
        </p:nvSpPr>
        <p:spPr>
          <a:xfrm flipH="1">
            <a:off x="8034102" y="3122622"/>
            <a:ext cx="931914" cy="973548"/>
          </a:xfrm>
          <a:prstGeom prst="circularArrow">
            <a:avLst>
              <a:gd name="adj1" fmla="val 8588"/>
              <a:gd name="adj2" fmla="val 929493"/>
              <a:gd name="adj3" fmla="val 3357138"/>
              <a:gd name="adj4" fmla="val 9184716"/>
              <a:gd name="adj5" fmla="val 10903"/>
            </a:avLst>
          </a:prstGeom>
          <a:solidFill>
            <a:schemeClr val="accent4"/>
          </a:solidFill>
          <a:scene3d>
            <a:camera prst="isometricRightUp">
              <a:rot lat="1800000" lon="18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E20CDF35-A65B-45A4-B1CA-CD4801C44BA4}"/>
              </a:ext>
            </a:extLst>
          </p:cNvPr>
          <p:cNvSpPr/>
          <p:nvPr/>
        </p:nvSpPr>
        <p:spPr>
          <a:xfrm>
            <a:off x="5354397" y="5028446"/>
            <a:ext cx="471763" cy="280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="" xmlns:a16="http://schemas.microsoft.com/office/drawing/2014/main" id="{FD204B73-1A0D-4937-B1FB-3E9D042485B1}"/>
              </a:ext>
            </a:extLst>
          </p:cNvPr>
          <p:cNvSpPr txBox="1"/>
          <p:nvPr/>
        </p:nvSpPr>
        <p:spPr>
          <a:xfrm>
            <a:off x="5871566" y="4979324"/>
            <a:ext cx="128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Conv</a:t>
            </a:r>
            <a:r>
              <a:rPr lang="fr-FR" dirty="0"/>
              <a:t> + Relu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675839B0-30C8-4512-B267-B0E864507757}"/>
              </a:ext>
            </a:extLst>
          </p:cNvPr>
          <p:cNvSpPr/>
          <p:nvPr/>
        </p:nvSpPr>
        <p:spPr>
          <a:xfrm>
            <a:off x="5349137" y="5370038"/>
            <a:ext cx="471763" cy="2801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="" xmlns:a16="http://schemas.microsoft.com/office/drawing/2014/main" id="{DCAEAB7E-D56A-4621-A4E9-D437D0A7788A}"/>
              </a:ext>
            </a:extLst>
          </p:cNvPr>
          <p:cNvSpPr txBox="1"/>
          <p:nvPr/>
        </p:nvSpPr>
        <p:spPr>
          <a:xfrm>
            <a:off x="5897838" y="5305150"/>
            <a:ext cx="1453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MaxPooling</a:t>
            </a:r>
            <a:r>
              <a:rPr lang="fr-FR" dirty="0"/>
              <a:t>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6483AEEE-3136-48DB-9063-B20FB7E719CD}"/>
              </a:ext>
            </a:extLst>
          </p:cNvPr>
          <p:cNvSpPr/>
          <p:nvPr/>
        </p:nvSpPr>
        <p:spPr>
          <a:xfrm>
            <a:off x="7707006" y="5028446"/>
            <a:ext cx="471763" cy="2801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="" xmlns:a16="http://schemas.microsoft.com/office/drawing/2014/main" id="{07D4BD0B-359D-4FD1-BBE4-AEBF9CFF3D6B}"/>
              </a:ext>
            </a:extLst>
          </p:cNvPr>
          <p:cNvSpPr txBox="1"/>
          <p:nvPr/>
        </p:nvSpPr>
        <p:spPr>
          <a:xfrm>
            <a:off x="8281511" y="4981148"/>
            <a:ext cx="1724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Conv</a:t>
            </a:r>
            <a:r>
              <a:rPr lang="fr-FR" dirty="0"/>
              <a:t> </a:t>
            </a:r>
            <a:r>
              <a:rPr lang="fr-FR" dirty="0" err="1"/>
              <a:t>Strides</a:t>
            </a:r>
            <a:r>
              <a:rPr lang="fr-FR" dirty="0"/>
              <a:t> 1/2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E0EAB3FE-9409-400D-9798-6036728B2A95}"/>
              </a:ext>
            </a:extLst>
          </p:cNvPr>
          <p:cNvSpPr/>
          <p:nvPr/>
        </p:nvSpPr>
        <p:spPr>
          <a:xfrm>
            <a:off x="7707005" y="5394342"/>
            <a:ext cx="471763" cy="280140"/>
          </a:xfrm>
          <a:prstGeom prst="rect">
            <a:avLst/>
          </a:prstGeom>
          <a:solidFill>
            <a:srgbClr val="91A0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="" xmlns:a16="http://schemas.microsoft.com/office/drawing/2014/main" id="{9B0A7366-143E-4C9D-8250-07CE838C7112}"/>
              </a:ext>
            </a:extLst>
          </p:cNvPr>
          <p:cNvSpPr txBox="1"/>
          <p:nvPr/>
        </p:nvSpPr>
        <p:spPr>
          <a:xfrm>
            <a:off x="8323549" y="5306974"/>
            <a:ext cx="1649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Conv</a:t>
            </a:r>
            <a:r>
              <a:rPr lang="fr-FR" dirty="0"/>
              <a:t> Transpose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17ADC7AC-8432-4B89-9EF3-D21C8E979A14}"/>
              </a:ext>
            </a:extLst>
          </p:cNvPr>
          <p:cNvSpPr/>
          <p:nvPr/>
        </p:nvSpPr>
        <p:spPr>
          <a:xfrm>
            <a:off x="10434366" y="5039165"/>
            <a:ext cx="471763" cy="2801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ZoneTexte 35">
            <a:extLst>
              <a:ext uri="{FF2B5EF4-FFF2-40B4-BE49-F238E27FC236}">
                <a16:creationId xmlns="" xmlns:a16="http://schemas.microsoft.com/office/drawing/2014/main" id="{8A6ED27F-83A4-4BEB-8A76-34DCDC4B96DB}"/>
              </a:ext>
            </a:extLst>
          </p:cNvPr>
          <p:cNvSpPr txBox="1"/>
          <p:nvPr/>
        </p:nvSpPr>
        <p:spPr>
          <a:xfrm>
            <a:off x="10985333" y="4987657"/>
            <a:ext cx="1216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Conv</a:t>
            </a:r>
            <a:r>
              <a:rPr lang="fr-FR" dirty="0"/>
              <a:t> LSTM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7524FFC7-CDA1-476C-82D3-88216AB309FB}"/>
              </a:ext>
            </a:extLst>
          </p:cNvPr>
          <p:cNvSpPr/>
          <p:nvPr/>
        </p:nvSpPr>
        <p:spPr>
          <a:xfrm>
            <a:off x="10429106" y="5380757"/>
            <a:ext cx="471763" cy="28014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ZoneTexte 37">
            <a:extLst>
              <a:ext uri="{FF2B5EF4-FFF2-40B4-BE49-F238E27FC236}">
                <a16:creationId xmlns="" xmlns:a16="http://schemas.microsoft.com/office/drawing/2014/main" id="{BE10F307-F806-4D8D-92CB-706E2C599E3B}"/>
              </a:ext>
            </a:extLst>
          </p:cNvPr>
          <p:cNvSpPr txBox="1"/>
          <p:nvPr/>
        </p:nvSpPr>
        <p:spPr>
          <a:xfrm>
            <a:off x="10995839" y="5329249"/>
            <a:ext cx="108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Droupout</a:t>
            </a:r>
            <a:endParaRPr lang="fr-FR" dirty="0"/>
          </a:p>
        </p:txBody>
      </p:sp>
      <p:sp>
        <p:nvSpPr>
          <p:cNvPr id="39" name="ZoneTexte 38"/>
          <p:cNvSpPr txBox="1"/>
          <p:nvPr/>
        </p:nvSpPr>
        <p:spPr>
          <a:xfrm>
            <a:off x="5221204" y="1970119"/>
            <a:ext cx="2491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1790700" algn="l"/>
              </a:tabLst>
            </a:pPr>
            <a:r>
              <a:rPr lang="fr-FR" dirty="0" smtClean="0"/>
              <a:t>Encodeur / Compression</a:t>
            </a:r>
            <a:endParaRPr lang="fr-FR" dirty="0"/>
          </a:p>
        </p:txBody>
      </p:sp>
      <p:sp>
        <p:nvSpPr>
          <p:cNvPr id="40" name="ZoneTexte 39"/>
          <p:cNvSpPr txBox="1"/>
          <p:nvPr/>
        </p:nvSpPr>
        <p:spPr>
          <a:xfrm>
            <a:off x="9286897" y="1934138"/>
            <a:ext cx="2692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Décodeur/ Décompression</a:t>
            </a:r>
            <a:endParaRPr lang="fr-FR" dirty="0"/>
          </a:p>
        </p:txBody>
      </p:sp>
      <p:sp>
        <p:nvSpPr>
          <p:cNvPr id="42" name="Parenthèse ouvrante 41"/>
          <p:cNvSpPr/>
          <p:nvPr/>
        </p:nvSpPr>
        <p:spPr>
          <a:xfrm rot="5400000">
            <a:off x="6458858" y="1245207"/>
            <a:ext cx="181571" cy="2385918"/>
          </a:xfrm>
          <a:prstGeom prst="leftBracket">
            <a:avLst>
              <a:gd name="adj" fmla="val 51977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/>
          <p:cNvSpPr/>
          <p:nvPr/>
        </p:nvSpPr>
        <p:spPr>
          <a:xfrm>
            <a:off x="5205072" y="6038742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400" dirty="0"/>
              <a:t>Total </a:t>
            </a:r>
            <a:r>
              <a:rPr lang="fr-FR" sz="1400" dirty="0" err="1"/>
              <a:t>params</a:t>
            </a:r>
            <a:r>
              <a:rPr lang="fr-FR" sz="1400" dirty="0"/>
              <a:t>: 3,966,417</a:t>
            </a:r>
          </a:p>
          <a:p>
            <a:r>
              <a:rPr lang="fr-FR" sz="1400" dirty="0" err="1"/>
              <a:t>Trainable</a:t>
            </a:r>
            <a:r>
              <a:rPr lang="fr-FR" sz="1400" dirty="0"/>
              <a:t> </a:t>
            </a:r>
            <a:r>
              <a:rPr lang="fr-FR" sz="1400" dirty="0" err="1"/>
              <a:t>params</a:t>
            </a:r>
            <a:r>
              <a:rPr lang="fr-FR" sz="1400" dirty="0"/>
              <a:t>: 3,965,393</a:t>
            </a:r>
          </a:p>
          <a:p>
            <a:r>
              <a:rPr lang="fr-FR" sz="1400" dirty="0"/>
              <a:t>Non-</a:t>
            </a:r>
            <a:r>
              <a:rPr lang="fr-FR" sz="1400" dirty="0" err="1"/>
              <a:t>trainable</a:t>
            </a:r>
            <a:r>
              <a:rPr lang="fr-FR" sz="1400" dirty="0"/>
              <a:t> </a:t>
            </a:r>
            <a:r>
              <a:rPr lang="fr-FR" sz="1400" dirty="0" err="1"/>
              <a:t>params</a:t>
            </a:r>
            <a:r>
              <a:rPr lang="fr-FR" sz="1400" dirty="0"/>
              <a:t>: 1,024</a:t>
            </a:r>
            <a:endParaRPr lang="fr-FR" sz="1400" dirty="0"/>
          </a:p>
        </p:txBody>
      </p:sp>
      <p:sp>
        <p:nvSpPr>
          <p:cNvPr id="44" name="Parenthèse ouvrante 43"/>
          <p:cNvSpPr/>
          <p:nvPr/>
        </p:nvSpPr>
        <p:spPr>
          <a:xfrm rot="5400000">
            <a:off x="10426493" y="1092240"/>
            <a:ext cx="215430" cy="2657998"/>
          </a:xfrm>
          <a:prstGeom prst="leftBracket">
            <a:avLst>
              <a:gd name="adj" fmla="val 51977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Chevron 4">
            <a:extLst>
              <a:ext uri="{FF2B5EF4-FFF2-40B4-BE49-F238E27FC236}">
                <a16:creationId xmlns="" xmlns:a16="http://schemas.microsoft.com/office/drawing/2014/main" id="{BFD28F60-09D6-4F83-804A-09524B6B8A9B}"/>
              </a:ext>
            </a:extLst>
          </p:cNvPr>
          <p:cNvSpPr/>
          <p:nvPr/>
        </p:nvSpPr>
        <p:spPr>
          <a:xfrm>
            <a:off x="11239360" y="52100"/>
            <a:ext cx="880754" cy="593678"/>
          </a:xfrm>
          <a:prstGeom prst="chevr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6" name="Pentagone 1">
            <a:extLst>
              <a:ext uri="{FF2B5EF4-FFF2-40B4-BE49-F238E27FC236}">
                <a16:creationId xmlns="" xmlns:a16="http://schemas.microsoft.com/office/drawing/2014/main" id="{A011A6BD-28D7-4FED-BD9C-468B731D607B}"/>
              </a:ext>
            </a:extLst>
          </p:cNvPr>
          <p:cNvSpPr/>
          <p:nvPr/>
        </p:nvSpPr>
        <p:spPr>
          <a:xfrm>
            <a:off x="9104860" y="52100"/>
            <a:ext cx="895433" cy="593678"/>
          </a:xfrm>
          <a:prstGeom prst="homePlat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7" name="Chevron 2">
            <a:extLst>
              <a:ext uri="{FF2B5EF4-FFF2-40B4-BE49-F238E27FC236}">
                <a16:creationId xmlns="" xmlns:a16="http://schemas.microsoft.com/office/drawing/2014/main" id="{E0D25DC8-0258-4A10-ACD8-39F4F27AC97C}"/>
              </a:ext>
            </a:extLst>
          </p:cNvPr>
          <p:cNvSpPr/>
          <p:nvPr/>
        </p:nvSpPr>
        <p:spPr>
          <a:xfrm>
            <a:off x="9816819" y="52100"/>
            <a:ext cx="880754" cy="593678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48" name="Chevron 3">
            <a:extLst>
              <a:ext uri="{FF2B5EF4-FFF2-40B4-BE49-F238E27FC236}">
                <a16:creationId xmlns="" xmlns:a16="http://schemas.microsoft.com/office/drawing/2014/main" id="{4F3BB16B-B325-4389-AF7D-83BD8497695D}"/>
              </a:ext>
            </a:extLst>
          </p:cNvPr>
          <p:cNvSpPr/>
          <p:nvPr/>
        </p:nvSpPr>
        <p:spPr>
          <a:xfrm>
            <a:off x="10553794" y="52100"/>
            <a:ext cx="880754" cy="593678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9" name="ZoneTexte 48">
            <a:extLst>
              <a:ext uri="{FF2B5EF4-FFF2-40B4-BE49-F238E27FC236}">
                <a16:creationId xmlns="" xmlns:a16="http://schemas.microsoft.com/office/drawing/2014/main" id="{8B9DDE2E-8299-4523-B9B7-84310378F509}"/>
              </a:ext>
            </a:extLst>
          </p:cNvPr>
          <p:cNvSpPr txBox="1"/>
          <p:nvPr/>
        </p:nvSpPr>
        <p:spPr>
          <a:xfrm>
            <a:off x="11271841" y="95354"/>
            <a:ext cx="768415" cy="534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700"/>
              </a:lnSpc>
            </a:pPr>
            <a:r>
              <a:rPr lang="fr-FR" dirty="0" err="1"/>
              <a:t>Prédic</a:t>
            </a:r>
            <a:endParaRPr lang="fr-FR" dirty="0"/>
          </a:p>
          <a:p>
            <a:pPr algn="r">
              <a:lnSpc>
                <a:spcPts val="1700"/>
              </a:lnSpc>
            </a:pPr>
            <a:r>
              <a:rPr lang="fr-FR" dirty="0" err="1"/>
              <a:t>tion</a:t>
            </a:r>
            <a:endParaRPr lang="fr-FR" dirty="0"/>
          </a:p>
        </p:txBody>
      </p:sp>
      <p:sp>
        <p:nvSpPr>
          <p:cNvPr id="50" name="ZoneTexte 49">
            <a:extLst>
              <a:ext uri="{FF2B5EF4-FFF2-40B4-BE49-F238E27FC236}">
                <a16:creationId xmlns="" xmlns:a16="http://schemas.microsoft.com/office/drawing/2014/main" id="{28F6C63F-DE2B-4DA0-B207-1069E8BC483E}"/>
              </a:ext>
            </a:extLst>
          </p:cNvPr>
          <p:cNvSpPr txBox="1"/>
          <p:nvPr/>
        </p:nvSpPr>
        <p:spPr>
          <a:xfrm>
            <a:off x="5261092" y="455890"/>
            <a:ext cx="59782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/>
              <a:t>Utilisation  de la convolution </a:t>
            </a:r>
            <a:r>
              <a:rPr lang="fr-FR" dirty="0" smtClean="0"/>
              <a:t>:</a:t>
            </a:r>
          </a:p>
          <a:p>
            <a:endParaRPr lang="fr-FR" dirty="0"/>
          </a:p>
          <a:p>
            <a:r>
              <a:rPr lang="fr-FR" dirty="0" smtClean="0"/>
              <a:t>Idée d’utiliser un encodeur/décodeur  ayant fait ses preuves dans la segmentation d’image (</a:t>
            </a:r>
            <a:r>
              <a:rPr lang="fr-FR" dirty="0" err="1" smtClean="0"/>
              <a:t>Segnet</a:t>
            </a:r>
            <a:r>
              <a:rPr lang="fr-FR" dirty="0" smtClean="0"/>
              <a:t>)  et y insérer des RNN LSTM</a:t>
            </a:r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51" name="Parenthèse ouvrante 50"/>
          <p:cNvSpPr/>
          <p:nvPr/>
        </p:nvSpPr>
        <p:spPr>
          <a:xfrm rot="5400000">
            <a:off x="8439279" y="1845953"/>
            <a:ext cx="181573" cy="1149588"/>
          </a:xfrm>
          <a:prstGeom prst="leftBracket">
            <a:avLst>
              <a:gd name="adj" fmla="val 51977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/>
          <p:cNvSpPr txBox="1"/>
          <p:nvPr/>
        </p:nvSpPr>
        <p:spPr>
          <a:xfrm>
            <a:off x="8193563" y="191019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1790700" algn="l"/>
              </a:tabLst>
            </a:pPr>
            <a:r>
              <a:rPr lang="fr-FR" dirty="0" smtClean="0"/>
              <a:t>RNN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0168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 animBg="1"/>
      <p:bldP spid="30" grpId="0"/>
      <p:bldP spid="31" grpId="0" animBg="1"/>
      <p:bldP spid="32" grpId="0"/>
      <p:bldP spid="33" grpId="0" animBg="1"/>
      <p:bldP spid="34" grpId="0"/>
      <p:bldP spid="35" grpId="0" animBg="1"/>
      <p:bldP spid="36" grpId="0"/>
      <p:bldP spid="37" grpId="0" animBg="1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eur droit avec flèche 1">
            <a:extLst>
              <a:ext uri="{FF2B5EF4-FFF2-40B4-BE49-F238E27FC236}">
                <a16:creationId xmlns="" xmlns:a16="http://schemas.microsoft.com/office/drawing/2014/main" id="{44B71EAB-9348-4C27-B1C9-6D45E11B9A12}"/>
              </a:ext>
            </a:extLst>
          </p:cNvPr>
          <p:cNvCxnSpPr/>
          <p:nvPr/>
        </p:nvCxnSpPr>
        <p:spPr>
          <a:xfrm flipV="1">
            <a:off x="9621463" y="4211432"/>
            <a:ext cx="3519" cy="1744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be 2">
            <a:extLst>
              <a:ext uri="{FF2B5EF4-FFF2-40B4-BE49-F238E27FC236}">
                <a16:creationId xmlns="" xmlns:a16="http://schemas.microsoft.com/office/drawing/2014/main" id="{4BBC5F1C-463E-4C3A-B1CC-22F7790D1596}"/>
              </a:ext>
            </a:extLst>
          </p:cNvPr>
          <p:cNvSpPr/>
          <p:nvPr/>
        </p:nvSpPr>
        <p:spPr>
          <a:xfrm>
            <a:off x="5638398" y="968938"/>
            <a:ext cx="954443" cy="2183642"/>
          </a:xfrm>
          <a:prstGeom prst="cube">
            <a:avLst>
              <a:gd name="adj" fmla="val 90224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Cube 3">
            <a:extLst>
              <a:ext uri="{FF2B5EF4-FFF2-40B4-BE49-F238E27FC236}">
                <a16:creationId xmlns="" xmlns:a16="http://schemas.microsoft.com/office/drawing/2014/main" id="{4C336D3D-EF56-4659-8BD7-9BC203A1A9D3}"/>
              </a:ext>
            </a:extLst>
          </p:cNvPr>
          <p:cNvSpPr/>
          <p:nvPr/>
        </p:nvSpPr>
        <p:spPr>
          <a:xfrm>
            <a:off x="5790798" y="968938"/>
            <a:ext cx="954443" cy="2183642"/>
          </a:xfrm>
          <a:prstGeom prst="cube">
            <a:avLst>
              <a:gd name="adj" fmla="val 90224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ube 4">
            <a:extLst>
              <a:ext uri="{FF2B5EF4-FFF2-40B4-BE49-F238E27FC236}">
                <a16:creationId xmlns="" xmlns:a16="http://schemas.microsoft.com/office/drawing/2014/main" id="{0ED5C2FD-759D-4324-AA92-AF851AE5403E}"/>
              </a:ext>
            </a:extLst>
          </p:cNvPr>
          <p:cNvSpPr/>
          <p:nvPr/>
        </p:nvSpPr>
        <p:spPr>
          <a:xfrm>
            <a:off x="5943198" y="968938"/>
            <a:ext cx="954443" cy="2183642"/>
          </a:xfrm>
          <a:prstGeom prst="cube">
            <a:avLst>
              <a:gd name="adj" fmla="val 90224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Cube 5">
            <a:extLst>
              <a:ext uri="{FF2B5EF4-FFF2-40B4-BE49-F238E27FC236}">
                <a16:creationId xmlns="" xmlns:a16="http://schemas.microsoft.com/office/drawing/2014/main" id="{8685DCB7-178D-42EE-AEBE-CDDDC323C13B}"/>
              </a:ext>
            </a:extLst>
          </p:cNvPr>
          <p:cNvSpPr/>
          <p:nvPr/>
        </p:nvSpPr>
        <p:spPr>
          <a:xfrm>
            <a:off x="6336257" y="2798229"/>
            <a:ext cx="584134" cy="1585413"/>
          </a:xfrm>
          <a:prstGeom prst="cube">
            <a:avLst>
              <a:gd name="adj" fmla="val 8087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Cube 6">
            <a:extLst>
              <a:ext uri="{FF2B5EF4-FFF2-40B4-BE49-F238E27FC236}">
                <a16:creationId xmlns="" xmlns:a16="http://schemas.microsoft.com/office/drawing/2014/main" id="{A5055FED-F560-49BE-AE10-73D4B3AE62E0}"/>
              </a:ext>
            </a:extLst>
          </p:cNvPr>
          <p:cNvSpPr/>
          <p:nvPr/>
        </p:nvSpPr>
        <p:spPr>
          <a:xfrm>
            <a:off x="6515953" y="2798229"/>
            <a:ext cx="584134" cy="1585413"/>
          </a:xfrm>
          <a:prstGeom prst="cube">
            <a:avLst>
              <a:gd name="adj" fmla="val 8087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Cube 7">
            <a:extLst>
              <a:ext uri="{FF2B5EF4-FFF2-40B4-BE49-F238E27FC236}">
                <a16:creationId xmlns="" xmlns:a16="http://schemas.microsoft.com/office/drawing/2014/main" id="{1AB43354-C11A-4007-8860-D84728E86BB2}"/>
              </a:ext>
            </a:extLst>
          </p:cNvPr>
          <p:cNvSpPr/>
          <p:nvPr/>
        </p:nvSpPr>
        <p:spPr>
          <a:xfrm>
            <a:off x="6695649" y="2798229"/>
            <a:ext cx="584134" cy="1585413"/>
          </a:xfrm>
          <a:prstGeom prst="cube">
            <a:avLst>
              <a:gd name="adj" fmla="val 8087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Cube 8">
            <a:extLst>
              <a:ext uri="{FF2B5EF4-FFF2-40B4-BE49-F238E27FC236}">
                <a16:creationId xmlns="" xmlns:a16="http://schemas.microsoft.com/office/drawing/2014/main" id="{E72DB83D-E68F-42F7-84A2-D5406BC83796}"/>
              </a:ext>
            </a:extLst>
          </p:cNvPr>
          <p:cNvSpPr/>
          <p:nvPr/>
        </p:nvSpPr>
        <p:spPr>
          <a:xfrm>
            <a:off x="6991426" y="4301946"/>
            <a:ext cx="368489" cy="943963"/>
          </a:xfrm>
          <a:prstGeom prst="cube">
            <a:avLst>
              <a:gd name="adj" fmla="val 72843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Cube 9">
            <a:extLst>
              <a:ext uri="{FF2B5EF4-FFF2-40B4-BE49-F238E27FC236}">
                <a16:creationId xmlns="" xmlns:a16="http://schemas.microsoft.com/office/drawing/2014/main" id="{5D75F285-8392-4F32-BDAF-B798EFC5E650}"/>
              </a:ext>
            </a:extLst>
          </p:cNvPr>
          <p:cNvSpPr/>
          <p:nvPr/>
        </p:nvSpPr>
        <p:spPr>
          <a:xfrm>
            <a:off x="7154459" y="4301946"/>
            <a:ext cx="368489" cy="943963"/>
          </a:xfrm>
          <a:prstGeom prst="cube">
            <a:avLst>
              <a:gd name="adj" fmla="val 72843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Cube 10">
            <a:extLst>
              <a:ext uri="{FF2B5EF4-FFF2-40B4-BE49-F238E27FC236}">
                <a16:creationId xmlns="" xmlns:a16="http://schemas.microsoft.com/office/drawing/2014/main" id="{B9345857-31EE-4E10-9F93-9D43F8568BAC}"/>
              </a:ext>
            </a:extLst>
          </p:cNvPr>
          <p:cNvSpPr/>
          <p:nvPr/>
        </p:nvSpPr>
        <p:spPr>
          <a:xfrm>
            <a:off x="7309874" y="4301946"/>
            <a:ext cx="368489" cy="943963"/>
          </a:xfrm>
          <a:prstGeom prst="cube">
            <a:avLst>
              <a:gd name="adj" fmla="val 72843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Cube 11">
            <a:extLst>
              <a:ext uri="{FF2B5EF4-FFF2-40B4-BE49-F238E27FC236}">
                <a16:creationId xmlns="" xmlns:a16="http://schemas.microsoft.com/office/drawing/2014/main" id="{C90163C9-A40E-4FD0-8031-2E7320C14891}"/>
              </a:ext>
            </a:extLst>
          </p:cNvPr>
          <p:cNvSpPr/>
          <p:nvPr/>
        </p:nvSpPr>
        <p:spPr>
          <a:xfrm>
            <a:off x="9080904" y="4320996"/>
            <a:ext cx="368489" cy="943963"/>
          </a:xfrm>
          <a:prstGeom prst="cube">
            <a:avLst>
              <a:gd name="adj" fmla="val 7284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Cube 12">
            <a:extLst>
              <a:ext uri="{FF2B5EF4-FFF2-40B4-BE49-F238E27FC236}">
                <a16:creationId xmlns="" xmlns:a16="http://schemas.microsoft.com/office/drawing/2014/main" id="{FD584635-06BC-4860-B9AF-3541C0F3DA06}"/>
              </a:ext>
            </a:extLst>
          </p:cNvPr>
          <p:cNvSpPr/>
          <p:nvPr/>
        </p:nvSpPr>
        <p:spPr>
          <a:xfrm>
            <a:off x="9265148" y="4320996"/>
            <a:ext cx="368489" cy="943963"/>
          </a:xfrm>
          <a:prstGeom prst="cube">
            <a:avLst>
              <a:gd name="adj" fmla="val 72843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ube 13">
            <a:extLst>
              <a:ext uri="{FF2B5EF4-FFF2-40B4-BE49-F238E27FC236}">
                <a16:creationId xmlns="" xmlns:a16="http://schemas.microsoft.com/office/drawing/2014/main" id="{DC8BAEE8-6B8E-42B8-BCDF-F1E7D3CB3ABD}"/>
              </a:ext>
            </a:extLst>
          </p:cNvPr>
          <p:cNvSpPr/>
          <p:nvPr/>
        </p:nvSpPr>
        <p:spPr>
          <a:xfrm>
            <a:off x="9431196" y="4320996"/>
            <a:ext cx="368489" cy="943963"/>
          </a:xfrm>
          <a:prstGeom prst="cube">
            <a:avLst>
              <a:gd name="adj" fmla="val 72843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Cube 14">
            <a:extLst>
              <a:ext uri="{FF2B5EF4-FFF2-40B4-BE49-F238E27FC236}">
                <a16:creationId xmlns="" xmlns:a16="http://schemas.microsoft.com/office/drawing/2014/main" id="{72A9461E-E894-4B15-820A-768A768EA25A}"/>
              </a:ext>
            </a:extLst>
          </p:cNvPr>
          <p:cNvSpPr/>
          <p:nvPr/>
        </p:nvSpPr>
        <p:spPr>
          <a:xfrm>
            <a:off x="9447690" y="2741434"/>
            <a:ext cx="584134" cy="1585413"/>
          </a:xfrm>
          <a:prstGeom prst="cube">
            <a:avLst>
              <a:gd name="adj" fmla="val 8087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Cube 15">
            <a:extLst>
              <a:ext uri="{FF2B5EF4-FFF2-40B4-BE49-F238E27FC236}">
                <a16:creationId xmlns="" xmlns:a16="http://schemas.microsoft.com/office/drawing/2014/main" id="{9B7452B5-695B-4C47-8704-795969ABD2A2}"/>
              </a:ext>
            </a:extLst>
          </p:cNvPr>
          <p:cNvSpPr/>
          <p:nvPr/>
        </p:nvSpPr>
        <p:spPr>
          <a:xfrm>
            <a:off x="9621922" y="2741434"/>
            <a:ext cx="584134" cy="1585413"/>
          </a:xfrm>
          <a:prstGeom prst="cube">
            <a:avLst>
              <a:gd name="adj" fmla="val 80878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Cube 16">
            <a:extLst>
              <a:ext uri="{FF2B5EF4-FFF2-40B4-BE49-F238E27FC236}">
                <a16:creationId xmlns="" xmlns:a16="http://schemas.microsoft.com/office/drawing/2014/main" id="{130E975D-6D51-4557-BA3F-3F1357D73137}"/>
              </a:ext>
            </a:extLst>
          </p:cNvPr>
          <p:cNvSpPr/>
          <p:nvPr/>
        </p:nvSpPr>
        <p:spPr>
          <a:xfrm>
            <a:off x="9828914" y="2741434"/>
            <a:ext cx="584134" cy="1585413"/>
          </a:xfrm>
          <a:prstGeom prst="cube">
            <a:avLst>
              <a:gd name="adj" fmla="val 80878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Cube 17">
            <a:extLst>
              <a:ext uri="{FF2B5EF4-FFF2-40B4-BE49-F238E27FC236}">
                <a16:creationId xmlns="" xmlns:a16="http://schemas.microsoft.com/office/drawing/2014/main" id="{D2DA3408-0710-4E5A-A7DF-5B8C413CD031}"/>
              </a:ext>
            </a:extLst>
          </p:cNvPr>
          <p:cNvSpPr/>
          <p:nvPr/>
        </p:nvSpPr>
        <p:spPr>
          <a:xfrm>
            <a:off x="9923824" y="799464"/>
            <a:ext cx="954443" cy="2183642"/>
          </a:xfrm>
          <a:prstGeom prst="cube">
            <a:avLst>
              <a:gd name="adj" fmla="val 90224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Cube 18">
            <a:extLst>
              <a:ext uri="{FF2B5EF4-FFF2-40B4-BE49-F238E27FC236}">
                <a16:creationId xmlns="" xmlns:a16="http://schemas.microsoft.com/office/drawing/2014/main" id="{1E9BA62E-B8D2-4D15-B90C-A311B0318251}"/>
              </a:ext>
            </a:extLst>
          </p:cNvPr>
          <p:cNvSpPr/>
          <p:nvPr/>
        </p:nvSpPr>
        <p:spPr>
          <a:xfrm>
            <a:off x="10153104" y="799464"/>
            <a:ext cx="954443" cy="2183642"/>
          </a:xfrm>
          <a:prstGeom prst="cube">
            <a:avLst>
              <a:gd name="adj" fmla="val 90224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Cube 19">
            <a:extLst>
              <a:ext uri="{FF2B5EF4-FFF2-40B4-BE49-F238E27FC236}">
                <a16:creationId xmlns="" xmlns:a16="http://schemas.microsoft.com/office/drawing/2014/main" id="{F5922189-8BD3-4F01-AE74-FEF05F902B9D}"/>
              </a:ext>
            </a:extLst>
          </p:cNvPr>
          <p:cNvSpPr/>
          <p:nvPr/>
        </p:nvSpPr>
        <p:spPr>
          <a:xfrm>
            <a:off x="8159944" y="4583460"/>
            <a:ext cx="235197" cy="577743"/>
          </a:xfrm>
          <a:prstGeom prst="cube">
            <a:avLst>
              <a:gd name="adj" fmla="val 52533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Cube 20">
            <a:extLst>
              <a:ext uri="{FF2B5EF4-FFF2-40B4-BE49-F238E27FC236}">
                <a16:creationId xmlns="" xmlns:a16="http://schemas.microsoft.com/office/drawing/2014/main" id="{47DD0A38-1591-4E7F-8631-37A5BB5186E2}"/>
              </a:ext>
            </a:extLst>
          </p:cNvPr>
          <p:cNvSpPr/>
          <p:nvPr/>
        </p:nvSpPr>
        <p:spPr>
          <a:xfrm>
            <a:off x="10362398" y="799464"/>
            <a:ext cx="954443" cy="2183642"/>
          </a:xfrm>
          <a:prstGeom prst="cube">
            <a:avLst>
              <a:gd name="adj" fmla="val 90224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Cube 21">
            <a:extLst>
              <a:ext uri="{FF2B5EF4-FFF2-40B4-BE49-F238E27FC236}">
                <a16:creationId xmlns="" xmlns:a16="http://schemas.microsoft.com/office/drawing/2014/main" id="{64129C96-7D31-45B1-82BD-72774EAB67DE}"/>
              </a:ext>
            </a:extLst>
          </p:cNvPr>
          <p:cNvSpPr/>
          <p:nvPr/>
        </p:nvSpPr>
        <p:spPr>
          <a:xfrm>
            <a:off x="8348055" y="4591415"/>
            <a:ext cx="235197" cy="577743"/>
          </a:xfrm>
          <a:prstGeom prst="cube">
            <a:avLst>
              <a:gd name="adj" fmla="val 52533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Cube 22">
            <a:extLst>
              <a:ext uri="{FF2B5EF4-FFF2-40B4-BE49-F238E27FC236}">
                <a16:creationId xmlns="" xmlns:a16="http://schemas.microsoft.com/office/drawing/2014/main" id="{028F7378-4D50-440C-989E-12160AA28734}"/>
              </a:ext>
            </a:extLst>
          </p:cNvPr>
          <p:cNvSpPr/>
          <p:nvPr/>
        </p:nvSpPr>
        <p:spPr>
          <a:xfrm>
            <a:off x="8533893" y="4591415"/>
            <a:ext cx="235197" cy="577743"/>
          </a:xfrm>
          <a:prstGeom prst="cube">
            <a:avLst>
              <a:gd name="adj" fmla="val 52533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Flèche en arc 28">
            <a:extLst>
              <a:ext uri="{FF2B5EF4-FFF2-40B4-BE49-F238E27FC236}">
                <a16:creationId xmlns="" xmlns:a16="http://schemas.microsoft.com/office/drawing/2014/main" id="{0E79280C-5A4A-443A-AD2C-7DE23FF7EAB0}"/>
              </a:ext>
            </a:extLst>
          </p:cNvPr>
          <p:cNvSpPr/>
          <p:nvPr/>
        </p:nvSpPr>
        <p:spPr>
          <a:xfrm flipH="1">
            <a:off x="7728107" y="4007976"/>
            <a:ext cx="931914" cy="973548"/>
          </a:xfrm>
          <a:prstGeom prst="circularArrow">
            <a:avLst>
              <a:gd name="adj1" fmla="val 8588"/>
              <a:gd name="adj2" fmla="val 929493"/>
              <a:gd name="adj3" fmla="val 3357138"/>
              <a:gd name="adj4" fmla="val 9184716"/>
              <a:gd name="adj5" fmla="val 10903"/>
            </a:avLst>
          </a:prstGeom>
          <a:solidFill>
            <a:schemeClr val="accent4"/>
          </a:solidFill>
          <a:scene3d>
            <a:camera prst="isometricRightUp">
              <a:rot lat="1800000" lon="18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Flèche en arc 29">
            <a:extLst>
              <a:ext uri="{FF2B5EF4-FFF2-40B4-BE49-F238E27FC236}">
                <a16:creationId xmlns="" xmlns:a16="http://schemas.microsoft.com/office/drawing/2014/main" id="{7E061912-04F4-43F3-B779-15D51EFA9C28}"/>
              </a:ext>
            </a:extLst>
          </p:cNvPr>
          <p:cNvSpPr/>
          <p:nvPr/>
        </p:nvSpPr>
        <p:spPr>
          <a:xfrm flipH="1">
            <a:off x="8119347" y="4037544"/>
            <a:ext cx="931914" cy="973548"/>
          </a:xfrm>
          <a:prstGeom prst="circularArrow">
            <a:avLst>
              <a:gd name="adj1" fmla="val 8588"/>
              <a:gd name="adj2" fmla="val 929493"/>
              <a:gd name="adj3" fmla="val 3357138"/>
              <a:gd name="adj4" fmla="val 9184716"/>
              <a:gd name="adj5" fmla="val 10903"/>
            </a:avLst>
          </a:prstGeom>
          <a:solidFill>
            <a:schemeClr val="accent4"/>
          </a:solidFill>
          <a:scene3d>
            <a:camera prst="isometricRightUp">
              <a:rot lat="1800000" lon="18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42126D01-AD3A-4246-8889-EC6314A25674}"/>
              </a:ext>
            </a:extLst>
          </p:cNvPr>
          <p:cNvSpPr/>
          <p:nvPr/>
        </p:nvSpPr>
        <p:spPr>
          <a:xfrm>
            <a:off x="5319073" y="5659907"/>
            <a:ext cx="471763" cy="280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="" xmlns:a16="http://schemas.microsoft.com/office/drawing/2014/main" id="{524FABB4-559A-4F9A-9839-1ECCB080A34E}"/>
              </a:ext>
            </a:extLst>
          </p:cNvPr>
          <p:cNvSpPr txBox="1"/>
          <p:nvPr/>
        </p:nvSpPr>
        <p:spPr>
          <a:xfrm>
            <a:off x="5836242" y="5610785"/>
            <a:ext cx="1284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Conv</a:t>
            </a:r>
            <a:r>
              <a:rPr lang="fr-FR" dirty="0"/>
              <a:t> + Relu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1450B80C-924C-42F7-8E40-49001FBAECFA}"/>
              </a:ext>
            </a:extLst>
          </p:cNvPr>
          <p:cNvSpPr/>
          <p:nvPr/>
        </p:nvSpPr>
        <p:spPr>
          <a:xfrm>
            <a:off x="5313813" y="6001499"/>
            <a:ext cx="471763" cy="2801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="" xmlns:a16="http://schemas.microsoft.com/office/drawing/2014/main" id="{A18FEEC9-AB8B-474A-A47A-E21B3F94120D}"/>
              </a:ext>
            </a:extLst>
          </p:cNvPr>
          <p:cNvSpPr txBox="1"/>
          <p:nvPr/>
        </p:nvSpPr>
        <p:spPr>
          <a:xfrm>
            <a:off x="5862514" y="5936611"/>
            <a:ext cx="1453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MaxPooling</a:t>
            </a:r>
            <a:r>
              <a:rPr lang="fr-FR" dirty="0"/>
              <a:t> 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58459CBC-01DC-4258-90A7-02133E1CCA53}"/>
              </a:ext>
            </a:extLst>
          </p:cNvPr>
          <p:cNvSpPr/>
          <p:nvPr/>
        </p:nvSpPr>
        <p:spPr>
          <a:xfrm>
            <a:off x="7671682" y="5659907"/>
            <a:ext cx="471763" cy="2801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>
            <a:extLst>
              <a:ext uri="{FF2B5EF4-FFF2-40B4-BE49-F238E27FC236}">
                <a16:creationId xmlns="" xmlns:a16="http://schemas.microsoft.com/office/drawing/2014/main" id="{B0E96601-A2FD-4616-B721-A0B626A42FC6}"/>
              </a:ext>
            </a:extLst>
          </p:cNvPr>
          <p:cNvSpPr txBox="1"/>
          <p:nvPr/>
        </p:nvSpPr>
        <p:spPr>
          <a:xfrm>
            <a:off x="8246187" y="5612609"/>
            <a:ext cx="1724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Conv</a:t>
            </a:r>
            <a:r>
              <a:rPr lang="fr-FR" dirty="0"/>
              <a:t> </a:t>
            </a:r>
            <a:r>
              <a:rPr lang="fr-FR" dirty="0" err="1"/>
              <a:t>Strides</a:t>
            </a:r>
            <a:r>
              <a:rPr lang="fr-FR" dirty="0"/>
              <a:t> 1/2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C8F61D55-7339-4F7A-8603-AFA56A6017A2}"/>
              </a:ext>
            </a:extLst>
          </p:cNvPr>
          <p:cNvSpPr/>
          <p:nvPr/>
        </p:nvSpPr>
        <p:spPr>
          <a:xfrm>
            <a:off x="7671681" y="6025803"/>
            <a:ext cx="471763" cy="280140"/>
          </a:xfrm>
          <a:prstGeom prst="rect">
            <a:avLst/>
          </a:prstGeom>
          <a:solidFill>
            <a:srgbClr val="91A0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="" xmlns:a16="http://schemas.microsoft.com/office/drawing/2014/main" id="{4C331404-433F-43F2-8355-54A2E7D4769E}"/>
              </a:ext>
            </a:extLst>
          </p:cNvPr>
          <p:cNvSpPr txBox="1"/>
          <p:nvPr/>
        </p:nvSpPr>
        <p:spPr>
          <a:xfrm>
            <a:off x="8288225" y="5938435"/>
            <a:ext cx="1649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Conv</a:t>
            </a:r>
            <a:r>
              <a:rPr lang="fr-FR" dirty="0"/>
              <a:t> Transpose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0D1FD46B-3CE0-4565-9FCA-9401DA1E82CE}"/>
              </a:ext>
            </a:extLst>
          </p:cNvPr>
          <p:cNvSpPr/>
          <p:nvPr/>
        </p:nvSpPr>
        <p:spPr>
          <a:xfrm>
            <a:off x="10399042" y="5670626"/>
            <a:ext cx="471763" cy="2801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ZoneTexte 34">
            <a:extLst>
              <a:ext uri="{FF2B5EF4-FFF2-40B4-BE49-F238E27FC236}">
                <a16:creationId xmlns="" xmlns:a16="http://schemas.microsoft.com/office/drawing/2014/main" id="{6F771D0E-3588-4F8F-8CD7-1E39C881EB2B}"/>
              </a:ext>
            </a:extLst>
          </p:cNvPr>
          <p:cNvSpPr txBox="1"/>
          <p:nvPr/>
        </p:nvSpPr>
        <p:spPr>
          <a:xfrm>
            <a:off x="10950009" y="5619118"/>
            <a:ext cx="1216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Conv</a:t>
            </a:r>
            <a:r>
              <a:rPr lang="fr-FR" dirty="0"/>
              <a:t> LSTM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18EF168C-3906-442B-AA27-DBAD3EDBED7F}"/>
              </a:ext>
            </a:extLst>
          </p:cNvPr>
          <p:cNvSpPr/>
          <p:nvPr/>
        </p:nvSpPr>
        <p:spPr>
          <a:xfrm>
            <a:off x="10393782" y="6012218"/>
            <a:ext cx="471763" cy="28014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ZoneTexte 36">
            <a:extLst>
              <a:ext uri="{FF2B5EF4-FFF2-40B4-BE49-F238E27FC236}">
                <a16:creationId xmlns="" xmlns:a16="http://schemas.microsoft.com/office/drawing/2014/main" id="{0D734F4E-30EE-4E2B-ACD5-3A3490CEE551}"/>
              </a:ext>
            </a:extLst>
          </p:cNvPr>
          <p:cNvSpPr txBox="1"/>
          <p:nvPr/>
        </p:nvSpPr>
        <p:spPr>
          <a:xfrm>
            <a:off x="10960515" y="5960710"/>
            <a:ext cx="10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Droupout</a:t>
            </a:r>
            <a:endParaRPr lang="fr-FR" dirty="0"/>
          </a:p>
        </p:txBody>
      </p:sp>
      <p:sp>
        <p:nvSpPr>
          <p:cNvPr id="38" name="ZoneTexte 37">
            <a:extLst>
              <a:ext uri="{FF2B5EF4-FFF2-40B4-BE49-F238E27FC236}">
                <a16:creationId xmlns="" xmlns:a16="http://schemas.microsoft.com/office/drawing/2014/main" id="{1E8A1246-9F35-4B50-84AA-B78D331B37E2}"/>
              </a:ext>
            </a:extLst>
          </p:cNvPr>
          <p:cNvSpPr txBox="1"/>
          <p:nvPr/>
        </p:nvSpPr>
        <p:spPr>
          <a:xfrm>
            <a:off x="1026667" y="1083332"/>
            <a:ext cx="31330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Utilisation du modèle du U-Net</a:t>
            </a:r>
          </a:p>
        </p:txBody>
      </p:sp>
      <p:pic>
        <p:nvPicPr>
          <p:cNvPr id="39" name="Image 38">
            <a:extLst>
              <a:ext uri="{FF2B5EF4-FFF2-40B4-BE49-F238E27FC236}">
                <a16:creationId xmlns="" xmlns:a16="http://schemas.microsoft.com/office/drawing/2014/main" id="{F4FD11C5-4314-4BEA-824F-7C3D14A978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65" y="2220861"/>
            <a:ext cx="3908153" cy="2603760"/>
          </a:xfrm>
          <a:prstGeom prst="rect">
            <a:avLst/>
          </a:prstGeom>
        </p:spPr>
      </p:pic>
      <p:cxnSp>
        <p:nvCxnSpPr>
          <p:cNvPr id="40" name="Connecteur droit avec flèche 39">
            <a:extLst>
              <a:ext uri="{FF2B5EF4-FFF2-40B4-BE49-F238E27FC236}">
                <a16:creationId xmlns="" xmlns:a16="http://schemas.microsoft.com/office/drawing/2014/main" id="{A9938F03-78E3-4B9F-A6D7-364D9FC73F6F}"/>
              </a:ext>
            </a:extLst>
          </p:cNvPr>
          <p:cNvCxnSpPr/>
          <p:nvPr/>
        </p:nvCxnSpPr>
        <p:spPr>
          <a:xfrm>
            <a:off x="6763963" y="2525507"/>
            <a:ext cx="3519" cy="1744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="" xmlns:a16="http://schemas.microsoft.com/office/drawing/2014/main" id="{CB4B3196-E083-4726-8FFF-8023AD4A165C}"/>
              </a:ext>
            </a:extLst>
          </p:cNvPr>
          <p:cNvCxnSpPr/>
          <p:nvPr/>
        </p:nvCxnSpPr>
        <p:spPr>
          <a:xfrm>
            <a:off x="6592513" y="2687432"/>
            <a:ext cx="3519" cy="1744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="" xmlns:a16="http://schemas.microsoft.com/office/drawing/2014/main" id="{961401B1-D88D-487F-B26E-1D01A7BCB2F1}"/>
              </a:ext>
            </a:extLst>
          </p:cNvPr>
          <p:cNvCxnSpPr/>
          <p:nvPr/>
        </p:nvCxnSpPr>
        <p:spPr>
          <a:xfrm>
            <a:off x="6392488" y="2868407"/>
            <a:ext cx="3519" cy="1744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="" xmlns:a16="http://schemas.microsoft.com/office/drawing/2014/main" id="{039E4ED4-1F65-4491-8BCF-9F8D74A27483}"/>
              </a:ext>
            </a:extLst>
          </p:cNvPr>
          <p:cNvCxnSpPr/>
          <p:nvPr/>
        </p:nvCxnSpPr>
        <p:spPr>
          <a:xfrm>
            <a:off x="7278313" y="4001882"/>
            <a:ext cx="3519" cy="1744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="" xmlns:a16="http://schemas.microsoft.com/office/drawing/2014/main" id="{06C1BA2C-B079-46B4-903B-71123B66283D}"/>
              </a:ext>
            </a:extLst>
          </p:cNvPr>
          <p:cNvCxnSpPr/>
          <p:nvPr/>
        </p:nvCxnSpPr>
        <p:spPr>
          <a:xfrm>
            <a:off x="7106863" y="4163807"/>
            <a:ext cx="3519" cy="1744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="" xmlns:a16="http://schemas.microsoft.com/office/drawing/2014/main" id="{D22235BB-FCA6-458F-B9B8-558D29F5DB80}"/>
              </a:ext>
            </a:extLst>
          </p:cNvPr>
          <p:cNvCxnSpPr/>
          <p:nvPr/>
        </p:nvCxnSpPr>
        <p:spPr>
          <a:xfrm>
            <a:off x="6906838" y="4344782"/>
            <a:ext cx="3519" cy="1744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="" xmlns:a16="http://schemas.microsoft.com/office/drawing/2014/main" id="{EA039F7A-9427-45AC-8261-FAD5CDF31748}"/>
              </a:ext>
            </a:extLst>
          </p:cNvPr>
          <p:cNvCxnSpPr/>
          <p:nvPr/>
        </p:nvCxnSpPr>
        <p:spPr>
          <a:xfrm flipV="1">
            <a:off x="9469063" y="4373357"/>
            <a:ext cx="3519" cy="1744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ube 46">
            <a:extLst>
              <a:ext uri="{FF2B5EF4-FFF2-40B4-BE49-F238E27FC236}">
                <a16:creationId xmlns="" xmlns:a16="http://schemas.microsoft.com/office/drawing/2014/main" id="{D26DB5CC-C121-419F-B3F1-C46B950816BE}"/>
              </a:ext>
            </a:extLst>
          </p:cNvPr>
          <p:cNvSpPr/>
          <p:nvPr/>
        </p:nvSpPr>
        <p:spPr>
          <a:xfrm>
            <a:off x="8208637" y="3233870"/>
            <a:ext cx="235197" cy="577743"/>
          </a:xfrm>
          <a:prstGeom prst="cube">
            <a:avLst>
              <a:gd name="adj" fmla="val 52533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Cube 47">
            <a:extLst>
              <a:ext uri="{FF2B5EF4-FFF2-40B4-BE49-F238E27FC236}">
                <a16:creationId xmlns="" xmlns:a16="http://schemas.microsoft.com/office/drawing/2014/main" id="{BD88E8CF-F886-4175-8D9C-98A468169313}"/>
              </a:ext>
            </a:extLst>
          </p:cNvPr>
          <p:cNvSpPr/>
          <p:nvPr/>
        </p:nvSpPr>
        <p:spPr>
          <a:xfrm>
            <a:off x="8396748" y="3241825"/>
            <a:ext cx="235197" cy="577743"/>
          </a:xfrm>
          <a:prstGeom prst="cube">
            <a:avLst>
              <a:gd name="adj" fmla="val 52533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Flèche en arc 64">
            <a:extLst>
              <a:ext uri="{FF2B5EF4-FFF2-40B4-BE49-F238E27FC236}">
                <a16:creationId xmlns="" xmlns:a16="http://schemas.microsoft.com/office/drawing/2014/main" id="{5077454F-5B82-4546-ACD5-E908D9732323}"/>
              </a:ext>
            </a:extLst>
          </p:cNvPr>
          <p:cNvSpPr/>
          <p:nvPr/>
        </p:nvSpPr>
        <p:spPr>
          <a:xfrm flipH="1">
            <a:off x="7776800" y="2658386"/>
            <a:ext cx="931914" cy="973548"/>
          </a:xfrm>
          <a:prstGeom prst="circularArrow">
            <a:avLst>
              <a:gd name="adj1" fmla="val 8588"/>
              <a:gd name="adj2" fmla="val 929493"/>
              <a:gd name="adj3" fmla="val 3357138"/>
              <a:gd name="adj4" fmla="val 9184716"/>
              <a:gd name="adj5" fmla="val 10903"/>
            </a:avLst>
          </a:prstGeom>
          <a:solidFill>
            <a:schemeClr val="accent4"/>
          </a:solidFill>
          <a:scene3d>
            <a:camera prst="isometricRightUp">
              <a:rot lat="1800000" lon="18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0" name="Cube 49">
            <a:extLst>
              <a:ext uri="{FF2B5EF4-FFF2-40B4-BE49-F238E27FC236}">
                <a16:creationId xmlns="" xmlns:a16="http://schemas.microsoft.com/office/drawing/2014/main" id="{5ECB7892-F04C-4A5B-B55D-950D6C0BF818}"/>
              </a:ext>
            </a:extLst>
          </p:cNvPr>
          <p:cNvSpPr/>
          <p:nvPr/>
        </p:nvSpPr>
        <p:spPr>
          <a:xfrm>
            <a:off x="8282801" y="1785527"/>
            <a:ext cx="235197" cy="577743"/>
          </a:xfrm>
          <a:prstGeom prst="cube">
            <a:avLst>
              <a:gd name="adj" fmla="val 52533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Cube 50">
            <a:extLst>
              <a:ext uri="{FF2B5EF4-FFF2-40B4-BE49-F238E27FC236}">
                <a16:creationId xmlns="" xmlns:a16="http://schemas.microsoft.com/office/drawing/2014/main" id="{6D6D0A83-3C5A-40C4-9B7F-7840200FDA0B}"/>
              </a:ext>
            </a:extLst>
          </p:cNvPr>
          <p:cNvSpPr/>
          <p:nvPr/>
        </p:nvSpPr>
        <p:spPr>
          <a:xfrm>
            <a:off x="8470912" y="1793482"/>
            <a:ext cx="235197" cy="577743"/>
          </a:xfrm>
          <a:prstGeom prst="cube">
            <a:avLst>
              <a:gd name="adj" fmla="val 52533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Flèche en arc 69">
            <a:extLst>
              <a:ext uri="{FF2B5EF4-FFF2-40B4-BE49-F238E27FC236}">
                <a16:creationId xmlns="" xmlns:a16="http://schemas.microsoft.com/office/drawing/2014/main" id="{98D8F9A1-B5AA-497D-A5DD-881FA4164DDD}"/>
              </a:ext>
            </a:extLst>
          </p:cNvPr>
          <p:cNvSpPr/>
          <p:nvPr/>
        </p:nvSpPr>
        <p:spPr>
          <a:xfrm flipH="1">
            <a:off x="7850964" y="1210043"/>
            <a:ext cx="931914" cy="973548"/>
          </a:xfrm>
          <a:prstGeom prst="circularArrow">
            <a:avLst>
              <a:gd name="adj1" fmla="val 8588"/>
              <a:gd name="adj2" fmla="val 929493"/>
              <a:gd name="adj3" fmla="val 3357138"/>
              <a:gd name="adj4" fmla="val 9184716"/>
              <a:gd name="adj5" fmla="val 10903"/>
            </a:avLst>
          </a:prstGeom>
          <a:solidFill>
            <a:schemeClr val="accent4"/>
          </a:solidFill>
          <a:scene3d>
            <a:camera prst="isometricRightUp">
              <a:rot lat="1800000" lon="18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53" name="Connecteur droit avec flèche 52">
            <a:extLst>
              <a:ext uri="{FF2B5EF4-FFF2-40B4-BE49-F238E27FC236}">
                <a16:creationId xmlns="" xmlns:a16="http://schemas.microsoft.com/office/drawing/2014/main" id="{FAA825F6-B374-4C56-ADA3-6F60A9DC54E1}"/>
              </a:ext>
            </a:extLst>
          </p:cNvPr>
          <p:cNvCxnSpPr/>
          <p:nvPr/>
        </p:nvCxnSpPr>
        <p:spPr>
          <a:xfrm>
            <a:off x="7004859" y="2006198"/>
            <a:ext cx="60658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>
            <a:extLst>
              <a:ext uri="{FF2B5EF4-FFF2-40B4-BE49-F238E27FC236}">
                <a16:creationId xmlns="" xmlns:a16="http://schemas.microsoft.com/office/drawing/2014/main" id="{8BBB783C-BA42-4ABC-8AD2-50FA6C64D254}"/>
              </a:ext>
            </a:extLst>
          </p:cNvPr>
          <p:cNvCxnSpPr/>
          <p:nvPr/>
        </p:nvCxnSpPr>
        <p:spPr>
          <a:xfrm>
            <a:off x="8837756" y="2056127"/>
            <a:ext cx="60658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>
            <a:extLst>
              <a:ext uri="{FF2B5EF4-FFF2-40B4-BE49-F238E27FC236}">
                <a16:creationId xmlns="" xmlns:a16="http://schemas.microsoft.com/office/drawing/2014/main" id="{54D4F7BF-A79C-4326-96DE-62E69B63DA57}"/>
              </a:ext>
            </a:extLst>
          </p:cNvPr>
          <p:cNvCxnSpPr/>
          <p:nvPr/>
        </p:nvCxnSpPr>
        <p:spPr>
          <a:xfrm>
            <a:off x="7359915" y="3522741"/>
            <a:ext cx="60658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>
            <a:extLst>
              <a:ext uri="{FF2B5EF4-FFF2-40B4-BE49-F238E27FC236}">
                <a16:creationId xmlns="" xmlns:a16="http://schemas.microsoft.com/office/drawing/2014/main" id="{4421EDF3-7D2B-49D8-8857-035C55C87406}"/>
              </a:ext>
            </a:extLst>
          </p:cNvPr>
          <p:cNvCxnSpPr/>
          <p:nvPr/>
        </p:nvCxnSpPr>
        <p:spPr>
          <a:xfrm>
            <a:off x="8747674" y="3534140"/>
            <a:ext cx="33323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Ellipse 56">
            <a:extLst>
              <a:ext uri="{FF2B5EF4-FFF2-40B4-BE49-F238E27FC236}">
                <a16:creationId xmlns="" xmlns:a16="http://schemas.microsoft.com/office/drawing/2014/main" id="{039F82EE-D9D9-4D07-BCFE-0FF22952F57B}"/>
              </a:ext>
            </a:extLst>
          </p:cNvPr>
          <p:cNvSpPr/>
          <p:nvPr/>
        </p:nvSpPr>
        <p:spPr>
          <a:xfrm>
            <a:off x="9577340" y="1891286"/>
            <a:ext cx="283034" cy="2923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+</a:t>
            </a:r>
            <a:endParaRPr lang="fr-FR" dirty="0"/>
          </a:p>
        </p:txBody>
      </p:sp>
      <p:sp>
        <p:nvSpPr>
          <p:cNvPr id="58" name="Ellipse 57">
            <a:extLst>
              <a:ext uri="{FF2B5EF4-FFF2-40B4-BE49-F238E27FC236}">
                <a16:creationId xmlns="" xmlns:a16="http://schemas.microsoft.com/office/drawing/2014/main" id="{058681DF-6B87-49C0-A410-24F654B0E486}"/>
              </a:ext>
            </a:extLst>
          </p:cNvPr>
          <p:cNvSpPr/>
          <p:nvPr/>
        </p:nvSpPr>
        <p:spPr>
          <a:xfrm>
            <a:off x="9132972" y="3387987"/>
            <a:ext cx="283034" cy="2923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+</a:t>
            </a:r>
            <a:endParaRPr lang="fr-FR" dirty="0"/>
          </a:p>
        </p:txBody>
      </p:sp>
      <p:sp>
        <p:nvSpPr>
          <p:cNvPr id="59" name="Pentagone 58">
            <a:extLst>
              <a:ext uri="{FF2B5EF4-FFF2-40B4-BE49-F238E27FC236}">
                <a16:creationId xmlns="" xmlns:a16="http://schemas.microsoft.com/office/drawing/2014/main" id="{A63768F8-1FC6-4242-B21F-9E8D56D715E3}"/>
              </a:ext>
            </a:extLst>
          </p:cNvPr>
          <p:cNvSpPr/>
          <p:nvPr/>
        </p:nvSpPr>
        <p:spPr>
          <a:xfrm>
            <a:off x="9104860" y="52100"/>
            <a:ext cx="895433" cy="593678"/>
          </a:xfrm>
          <a:prstGeom prst="homePlat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0" name="Chevron 59">
            <a:extLst>
              <a:ext uri="{FF2B5EF4-FFF2-40B4-BE49-F238E27FC236}">
                <a16:creationId xmlns="" xmlns:a16="http://schemas.microsoft.com/office/drawing/2014/main" id="{100C3061-36B5-4591-ACDB-00EB7F8A89E5}"/>
              </a:ext>
            </a:extLst>
          </p:cNvPr>
          <p:cNvSpPr/>
          <p:nvPr/>
        </p:nvSpPr>
        <p:spPr>
          <a:xfrm>
            <a:off x="9816819" y="52100"/>
            <a:ext cx="880754" cy="593678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61" name="Chevron 60">
            <a:extLst>
              <a:ext uri="{FF2B5EF4-FFF2-40B4-BE49-F238E27FC236}">
                <a16:creationId xmlns="" xmlns:a16="http://schemas.microsoft.com/office/drawing/2014/main" id="{8A08CC52-44F8-4A2B-BB8E-B6C1A3DA6275}"/>
              </a:ext>
            </a:extLst>
          </p:cNvPr>
          <p:cNvSpPr/>
          <p:nvPr/>
        </p:nvSpPr>
        <p:spPr>
          <a:xfrm>
            <a:off x="10553794" y="52100"/>
            <a:ext cx="880754" cy="593678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Chevron 63">
            <a:extLst>
              <a:ext uri="{FF2B5EF4-FFF2-40B4-BE49-F238E27FC236}">
                <a16:creationId xmlns="" xmlns:a16="http://schemas.microsoft.com/office/drawing/2014/main" id="{D2211F85-9E22-467E-B748-5592F2E81C94}"/>
              </a:ext>
            </a:extLst>
          </p:cNvPr>
          <p:cNvSpPr/>
          <p:nvPr/>
        </p:nvSpPr>
        <p:spPr>
          <a:xfrm>
            <a:off x="11239360" y="52100"/>
            <a:ext cx="880754" cy="593678"/>
          </a:xfrm>
          <a:prstGeom prst="chevr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164BDA0F-E454-4000-B7FD-DF60A9B34153}"/>
              </a:ext>
            </a:extLst>
          </p:cNvPr>
          <p:cNvSpPr txBox="1"/>
          <p:nvPr/>
        </p:nvSpPr>
        <p:spPr>
          <a:xfrm>
            <a:off x="11271841" y="95354"/>
            <a:ext cx="768415" cy="534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700"/>
              </a:lnSpc>
            </a:pPr>
            <a:r>
              <a:rPr lang="fr-FR" dirty="0" err="1"/>
              <a:t>Prédic</a:t>
            </a:r>
            <a:endParaRPr lang="fr-FR" dirty="0"/>
          </a:p>
          <a:p>
            <a:pPr algn="r">
              <a:lnSpc>
                <a:spcPts val="1700"/>
              </a:lnSpc>
            </a:pPr>
            <a:r>
              <a:rPr lang="fr-FR" dirty="0" err="1"/>
              <a:t>tion</a:t>
            </a:r>
            <a:endParaRPr lang="fr-FR" dirty="0"/>
          </a:p>
        </p:txBody>
      </p:sp>
      <p:cxnSp>
        <p:nvCxnSpPr>
          <p:cNvPr id="65" name="Connecteur droit avec flèche 64">
            <a:extLst>
              <a:ext uri="{FF2B5EF4-FFF2-40B4-BE49-F238E27FC236}">
                <a16:creationId xmlns="" xmlns:a16="http://schemas.microsoft.com/office/drawing/2014/main" id="{F87122E6-EDD2-4C66-B0DA-7B45DA7A9E20}"/>
              </a:ext>
            </a:extLst>
          </p:cNvPr>
          <p:cNvCxnSpPr/>
          <p:nvPr/>
        </p:nvCxnSpPr>
        <p:spPr>
          <a:xfrm>
            <a:off x="7196585" y="2006198"/>
            <a:ext cx="231460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="" xmlns:a16="http://schemas.microsoft.com/office/drawing/2014/main" id="{3C0A7EEF-F9EE-4E7C-BF7D-265C2688C808}"/>
              </a:ext>
            </a:extLst>
          </p:cNvPr>
          <p:cNvCxnSpPr>
            <a:cxnSpLocks/>
          </p:cNvCxnSpPr>
          <p:nvPr/>
        </p:nvCxnSpPr>
        <p:spPr>
          <a:xfrm>
            <a:off x="7671681" y="3534140"/>
            <a:ext cx="140715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18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chien, noir, blanc, regardant&#10;&#10;Description générée automatiquement">
            <a:extLst>
              <a:ext uri="{FF2B5EF4-FFF2-40B4-BE49-F238E27FC236}">
                <a16:creationId xmlns="" xmlns:a16="http://schemas.microsoft.com/office/drawing/2014/main" id="{853E167D-0681-4618-812D-0E66F05C2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41" y="432130"/>
            <a:ext cx="4549027" cy="4549027"/>
          </a:xfrm>
          <a:prstGeom prst="rect">
            <a:avLst/>
          </a:prstGeom>
        </p:spPr>
      </p:pic>
      <p:pic>
        <p:nvPicPr>
          <p:cNvPr id="3" name="Image 2" descr="Une image contenant extérieur, blanc, photo, noir&#10;&#10;Description générée automatiquement">
            <a:extLst>
              <a:ext uri="{FF2B5EF4-FFF2-40B4-BE49-F238E27FC236}">
                <a16:creationId xmlns="" xmlns:a16="http://schemas.microsoft.com/office/drawing/2014/main" id="{F4804CAB-978F-4E2A-ADBA-38187761B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41" y="423800"/>
            <a:ext cx="4549028" cy="4549028"/>
          </a:xfrm>
          <a:prstGeom prst="rect">
            <a:avLst/>
          </a:prstGeom>
        </p:spPr>
      </p:pic>
      <p:pic>
        <p:nvPicPr>
          <p:cNvPr id="9" name="Image 8" descr="Une image contenant extérieur, blanc, photo, noir&#10;&#10;Description générée automatiquement">
            <a:extLst>
              <a:ext uri="{FF2B5EF4-FFF2-40B4-BE49-F238E27FC236}">
                <a16:creationId xmlns="" xmlns:a16="http://schemas.microsoft.com/office/drawing/2014/main" id="{DB51A5D4-BED3-4F31-93F4-8C34911D83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40" y="423801"/>
            <a:ext cx="4549027" cy="454902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F1F64180-65B8-422A-BD7E-60F0D9A1DDE9}"/>
              </a:ext>
            </a:extLst>
          </p:cNvPr>
          <p:cNvSpPr/>
          <p:nvPr/>
        </p:nvSpPr>
        <p:spPr>
          <a:xfrm>
            <a:off x="1076290" y="5156206"/>
            <a:ext cx="3215148" cy="5899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Prédiction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C82F3F47-624A-44F1-BB83-4F3EF801CB9D}"/>
              </a:ext>
            </a:extLst>
          </p:cNvPr>
          <p:cNvSpPr/>
          <p:nvPr/>
        </p:nvSpPr>
        <p:spPr>
          <a:xfrm>
            <a:off x="1076290" y="5156206"/>
            <a:ext cx="3215148" cy="5899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Attendu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F724D65D-3797-487E-B818-0B9059D04612}"/>
              </a:ext>
            </a:extLst>
          </p:cNvPr>
          <p:cNvSpPr/>
          <p:nvPr/>
        </p:nvSpPr>
        <p:spPr>
          <a:xfrm>
            <a:off x="1076290" y="5156206"/>
            <a:ext cx="3215148" cy="5899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Attendu + 15min</a:t>
            </a:r>
          </a:p>
        </p:txBody>
      </p:sp>
      <p:pic>
        <p:nvPicPr>
          <p:cNvPr id="16" name="Image 15" descr="Une image contenant capture d’écran&#10;&#10;Description générée automatiquement">
            <a:extLst>
              <a:ext uri="{FF2B5EF4-FFF2-40B4-BE49-F238E27FC236}">
                <a16:creationId xmlns="" xmlns:a16="http://schemas.microsoft.com/office/drawing/2014/main" id="{8076738B-59A3-4622-9670-CA58D8D15F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478" y="833912"/>
            <a:ext cx="6395540" cy="4776669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="" xmlns:a16="http://schemas.microsoft.com/office/drawing/2014/main" id="{56911B0D-D449-4043-86DB-688E4CDE03F8}"/>
              </a:ext>
            </a:extLst>
          </p:cNvPr>
          <p:cNvSpPr txBox="1"/>
          <p:nvPr/>
        </p:nvSpPr>
        <p:spPr>
          <a:xfrm>
            <a:off x="11427166" y="5002317"/>
            <a:ext cx="926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Epochs</a:t>
            </a:r>
            <a:endParaRPr lang="fr-FR" sz="1400" dirty="0"/>
          </a:p>
        </p:txBody>
      </p:sp>
      <p:sp>
        <p:nvSpPr>
          <p:cNvPr id="18" name="Chevron 4">
            <a:extLst>
              <a:ext uri="{FF2B5EF4-FFF2-40B4-BE49-F238E27FC236}">
                <a16:creationId xmlns="" xmlns:a16="http://schemas.microsoft.com/office/drawing/2014/main" id="{3A649496-7669-4AF2-B385-43029F4700A2}"/>
              </a:ext>
            </a:extLst>
          </p:cNvPr>
          <p:cNvSpPr/>
          <p:nvPr/>
        </p:nvSpPr>
        <p:spPr>
          <a:xfrm>
            <a:off x="11239360" y="52100"/>
            <a:ext cx="880754" cy="593678"/>
          </a:xfrm>
          <a:prstGeom prst="chevr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Pentagone 1">
            <a:extLst>
              <a:ext uri="{FF2B5EF4-FFF2-40B4-BE49-F238E27FC236}">
                <a16:creationId xmlns="" xmlns:a16="http://schemas.microsoft.com/office/drawing/2014/main" id="{6E10348C-3D4A-415E-8EE7-AA590721CD76}"/>
              </a:ext>
            </a:extLst>
          </p:cNvPr>
          <p:cNvSpPr/>
          <p:nvPr/>
        </p:nvSpPr>
        <p:spPr>
          <a:xfrm>
            <a:off x="9104860" y="52100"/>
            <a:ext cx="895433" cy="593678"/>
          </a:xfrm>
          <a:prstGeom prst="homePlat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0" name="Chevron 2">
            <a:extLst>
              <a:ext uri="{FF2B5EF4-FFF2-40B4-BE49-F238E27FC236}">
                <a16:creationId xmlns="" xmlns:a16="http://schemas.microsoft.com/office/drawing/2014/main" id="{D2DCA10C-5A72-477F-B0FC-E5FE7DBD73EA}"/>
              </a:ext>
            </a:extLst>
          </p:cNvPr>
          <p:cNvSpPr/>
          <p:nvPr/>
        </p:nvSpPr>
        <p:spPr>
          <a:xfrm>
            <a:off x="9816819" y="52100"/>
            <a:ext cx="880754" cy="593678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21" name="Chevron 3">
            <a:extLst>
              <a:ext uri="{FF2B5EF4-FFF2-40B4-BE49-F238E27FC236}">
                <a16:creationId xmlns="" xmlns:a16="http://schemas.microsoft.com/office/drawing/2014/main" id="{72F2F285-0008-428F-9F90-149FA26A6BFB}"/>
              </a:ext>
            </a:extLst>
          </p:cNvPr>
          <p:cNvSpPr/>
          <p:nvPr/>
        </p:nvSpPr>
        <p:spPr>
          <a:xfrm>
            <a:off x="10553794" y="52100"/>
            <a:ext cx="880754" cy="593678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="" xmlns:a16="http://schemas.microsoft.com/office/drawing/2014/main" id="{842C7B90-69FC-4273-937F-E27878AD0BBD}"/>
              </a:ext>
            </a:extLst>
          </p:cNvPr>
          <p:cNvSpPr txBox="1"/>
          <p:nvPr/>
        </p:nvSpPr>
        <p:spPr>
          <a:xfrm>
            <a:off x="11271841" y="95354"/>
            <a:ext cx="768415" cy="534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700"/>
              </a:lnSpc>
            </a:pPr>
            <a:r>
              <a:rPr lang="fr-FR" dirty="0" err="1"/>
              <a:t>Prédic</a:t>
            </a:r>
            <a:endParaRPr lang="fr-FR" dirty="0"/>
          </a:p>
          <a:p>
            <a:pPr algn="r">
              <a:lnSpc>
                <a:spcPts val="1700"/>
              </a:lnSpc>
            </a:pPr>
            <a:r>
              <a:rPr lang="fr-FR" dirty="0" err="1"/>
              <a:t>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633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7D799611-3AE3-4AC5-9786-B25C960E4A9D}"/>
              </a:ext>
            </a:extLst>
          </p:cNvPr>
          <p:cNvSpPr txBox="1"/>
          <p:nvPr/>
        </p:nvSpPr>
        <p:spPr>
          <a:xfrm>
            <a:off x="521700" y="642124"/>
            <a:ext cx="713692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u="sng" dirty="0"/>
              <a:t>Choix du type d’image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Utilisation du satellite </a:t>
            </a:r>
            <a:r>
              <a:rPr lang="fr-FR" u="sng" dirty="0"/>
              <a:t>géostationnaire</a:t>
            </a:r>
            <a:r>
              <a:rPr lang="fr-FR" dirty="0"/>
              <a:t> MSG et son capteur SEVIRI haute définition</a:t>
            </a:r>
          </a:p>
          <a:p>
            <a:pPr marL="285750" indent="-285750">
              <a:buFontTx/>
              <a:buChar char="-"/>
            </a:pPr>
            <a:r>
              <a:rPr lang="fr-FR" dirty="0"/>
              <a:t>Utilisation de la longueur d’onde 0,8 </a:t>
            </a:r>
            <a:r>
              <a:rPr lang="el-GR" dirty="0">
                <a:latin typeface="Arial"/>
                <a:cs typeface="Arial"/>
              </a:rPr>
              <a:t>μ</a:t>
            </a:r>
            <a:r>
              <a:rPr lang="fr-FR" dirty="0"/>
              <a:t>m, en </a:t>
            </a:r>
            <a:r>
              <a:rPr lang="fr-FR" dirty="0" err="1"/>
              <a:t>grayscale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Utilisation des images entre 9h30 et 17h30 en été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12" name="Pentagone 11"/>
          <p:cNvSpPr/>
          <p:nvPr/>
        </p:nvSpPr>
        <p:spPr>
          <a:xfrm>
            <a:off x="9104860" y="52100"/>
            <a:ext cx="895433" cy="59367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Collecte</a:t>
            </a:r>
          </a:p>
        </p:txBody>
      </p:sp>
      <p:sp>
        <p:nvSpPr>
          <p:cNvPr id="13" name="Chevron 12"/>
          <p:cNvSpPr/>
          <p:nvPr/>
        </p:nvSpPr>
        <p:spPr>
          <a:xfrm>
            <a:off x="9816819" y="52100"/>
            <a:ext cx="880754" cy="593678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Chevron 13"/>
          <p:cNvSpPr/>
          <p:nvPr/>
        </p:nvSpPr>
        <p:spPr>
          <a:xfrm>
            <a:off x="10553794" y="52100"/>
            <a:ext cx="880754" cy="593678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11239360" y="52100"/>
            <a:ext cx="880754" cy="593678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="" xmlns:a16="http://schemas.microsoft.com/office/drawing/2014/main" id="{0CAB9789-881E-4828-B9D7-8DE1EE2CAF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95" t="11650" r="18155" b="16117"/>
          <a:stretch/>
        </p:blipFill>
        <p:spPr>
          <a:xfrm>
            <a:off x="7368168" y="3254571"/>
            <a:ext cx="4545269" cy="2915241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6BC218CD-1184-448C-8674-B5956502207D}"/>
              </a:ext>
            </a:extLst>
          </p:cNvPr>
          <p:cNvSpPr txBox="1"/>
          <p:nvPr/>
        </p:nvSpPr>
        <p:spPr>
          <a:xfrm>
            <a:off x="516660" y="4984770"/>
            <a:ext cx="526909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u="sng" dirty="0"/>
              <a:t>Compatibilité des images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Le programme charge et traite les images sur une journée avec la librairie PIL</a:t>
            </a:r>
          </a:p>
          <a:p>
            <a:pPr marL="285750" indent="-285750">
              <a:buFontTx/>
              <a:buChar char="-"/>
            </a:pPr>
            <a:r>
              <a:rPr lang="fr-FR" dirty="0"/>
              <a:t>Utilisation de </a:t>
            </a:r>
            <a:r>
              <a:rPr lang="fr-FR" dirty="0" err="1"/>
              <a:t>numpy</a:t>
            </a:r>
            <a:r>
              <a:rPr lang="fr-FR" dirty="0"/>
              <a:t> </a:t>
            </a:r>
            <a:r>
              <a:rPr lang="fr-FR" dirty="0" err="1"/>
              <a:t>array</a:t>
            </a:r>
            <a:r>
              <a:rPr lang="fr-FR" dirty="0"/>
              <a:t> pour accélérer les calculs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="" xmlns:a16="http://schemas.microsoft.com/office/drawing/2014/main" id="{2A73DC0F-F858-4BA8-BE94-2649AD5ECE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751" y="5408240"/>
            <a:ext cx="1219306" cy="122692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92F271CB-FB28-426A-B70F-2511683498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920" y="818139"/>
            <a:ext cx="1823191" cy="182319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7AE53762-92E2-4BD6-B3ED-CF0ABDA6975F}"/>
              </a:ext>
            </a:extLst>
          </p:cNvPr>
          <p:cNvSpPr txBox="1"/>
          <p:nvPr/>
        </p:nvSpPr>
        <p:spPr>
          <a:xfrm>
            <a:off x="8171234" y="2641330"/>
            <a:ext cx="1313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9h27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="" xmlns:a16="http://schemas.microsoft.com/office/drawing/2014/main" id="{C277262C-B7F6-49A7-AD1B-34BEAEA5E11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575" y="818139"/>
            <a:ext cx="1823191" cy="1823191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="" xmlns:a16="http://schemas.microsoft.com/office/drawing/2014/main" id="{D4ACADBA-75E5-473F-AF5E-B7EEE0868574}"/>
              </a:ext>
            </a:extLst>
          </p:cNvPr>
          <p:cNvSpPr txBox="1"/>
          <p:nvPr/>
        </p:nvSpPr>
        <p:spPr>
          <a:xfrm>
            <a:off x="10537289" y="2656904"/>
            <a:ext cx="1313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17h27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BA7FE2A0-8727-4712-B68F-6AB623F4E149}"/>
              </a:ext>
            </a:extLst>
          </p:cNvPr>
          <p:cNvSpPr txBox="1"/>
          <p:nvPr/>
        </p:nvSpPr>
        <p:spPr>
          <a:xfrm>
            <a:off x="516660" y="2792139"/>
            <a:ext cx="71281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u="sng" dirty="0"/>
              <a:t>Source des images </a:t>
            </a:r>
          </a:p>
          <a:p>
            <a:endParaRPr lang="fr-FR" dirty="0"/>
          </a:p>
          <a:p>
            <a:pPr marL="285750" lvl="0" indent="-285750">
              <a:buFontTx/>
              <a:buChar char="-"/>
            </a:pPr>
            <a:r>
              <a:rPr lang="fr-FR" dirty="0">
                <a:solidFill>
                  <a:prstClr val="black"/>
                </a:solidFill>
              </a:rPr>
              <a:t>Utilisation du datacenter EUTMETSAT public et gratuit</a:t>
            </a:r>
          </a:p>
          <a:p>
            <a:pPr marL="285750" lvl="0" indent="-285750">
              <a:buFontTx/>
              <a:buChar char="-"/>
            </a:pPr>
            <a:r>
              <a:rPr lang="fr-FR" dirty="0">
                <a:solidFill>
                  <a:prstClr val="black"/>
                </a:solidFill>
              </a:rPr>
              <a:t>Commande des données, et livraison asynchrone ( entre 2h et 1 jour) </a:t>
            </a:r>
          </a:p>
          <a:p>
            <a:pPr lvl="0"/>
            <a:r>
              <a:rPr lang="fr-FR" dirty="0">
                <a:solidFill>
                  <a:prstClr val="black"/>
                </a:solidFill>
              </a:rPr>
              <a:t>	 ≠ des api python </a:t>
            </a:r>
          </a:p>
          <a:p>
            <a:pPr marL="285750" lvl="0" indent="-285750">
              <a:buFontTx/>
              <a:buChar char="-"/>
            </a:pPr>
            <a:r>
              <a:rPr lang="fr-FR" dirty="0">
                <a:solidFill>
                  <a:prstClr val="black"/>
                </a:solidFill>
              </a:rPr>
              <a:t>Décompression des données  ( tar  </a:t>
            </a:r>
            <a:r>
              <a:rPr lang="fr-FR" dirty="0" err="1">
                <a:solidFill>
                  <a:prstClr val="black"/>
                </a:solidFill>
              </a:rPr>
              <a:t>gzip</a:t>
            </a:r>
            <a:r>
              <a:rPr lang="fr-FR" dirty="0">
                <a:solidFill>
                  <a:prstClr val="black"/>
                </a:solidFill>
              </a:rPr>
              <a:t> )</a:t>
            </a:r>
          </a:p>
          <a:p>
            <a:pPr marL="285750" lvl="0" indent="-285750">
              <a:buFontTx/>
              <a:buChar char="-"/>
            </a:pPr>
            <a:r>
              <a:rPr lang="fr-FR" dirty="0">
                <a:solidFill>
                  <a:prstClr val="black"/>
                </a:solidFill>
              </a:rPr>
              <a:t>Chaque image fait entre 600ko et 1200ko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="" xmlns:a16="http://schemas.microsoft.com/office/drawing/2014/main" id="{99575CAD-637E-4253-BEBB-E94446050AE2}"/>
              </a:ext>
            </a:extLst>
          </p:cNvPr>
          <p:cNvSpPr txBox="1"/>
          <p:nvPr/>
        </p:nvSpPr>
        <p:spPr>
          <a:xfrm>
            <a:off x="241235" y="128897"/>
            <a:ext cx="7549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/>
              <a:t>Collecte des images satellites</a:t>
            </a:r>
          </a:p>
        </p:txBody>
      </p:sp>
    </p:spTree>
    <p:extLst>
      <p:ext uri="{BB962C8B-B14F-4D97-AF65-F5344CB8AC3E}">
        <p14:creationId xmlns:p14="http://schemas.microsoft.com/office/powerpoint/2010/main" val="256012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evron 4">
            <a:extLst>
              <a:ext uri="{FF2B5EF4-FFF2-40B4-BE49-F238E27FC236}">
                <a16:creationId xmlns="" xmlns:a16="http://schemas.microsoft.com/office/drawing/2014/main" id="{16478AF8-A9AB-4C97-A0F8-71FD47803843}"/>
              </a:ext>
            </a:extLst>
          </p:cNvPr>
          <p:cNvSpPr/>
          <p:nvPr/>
        </p:nvSpPr>
        <p:spPr>
          <a:xfrm>
            <a:off x="11239360" y="52100"/>
            <a:ext cx="880754" cy="593678"/>
          </a:xfrm>
          <a:prstGeom prst="chevr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" name="Pentagone 1">
            <a:extLst>
              <a:ext uri="{FF2B5EF4-FFF2-40B4-BE49-F238E27FC236}">
                <a16:creationId xmlns="" xmlns:a16="http://schemas.microsoft.com/office/drawing/2014/main" id="{E4B89FD1-C903-4019-B116-F1E1AD04171B}"/>
              </a:ext>
            </a:extLst>
          </p:cNvPr>
          <p:cNvSpPr/>
          <p:nvPr/>
        </p:nvSpPr>
        <p:spPr>
          <a:xfrm>
            <a:off x="9104860" y="52100"/>
            <a:ext cx="895433" cy="593678"/>
          </a:xfrm>
          <a:prstGeom prst="homePlat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Chevron 2">
            <a:extLst>
              <a:ext uri="{FF2B5EF4-FFF2-40B4-BE49-F238E27FC236}">
                <a16:creationId xmlns="" xmlns:a16="http://schemas.microsoft.com/office/drawing/2014/main" id="{3D2B2300-86A8-41E1-8E47-3EE4146379EC}"/>
              </a:ext>
            </a:extLst>
          </p:cNvPr>
          <p:cNvSpPr/>
          <p:nvPr/>
        </p:nvSpPr>
        <p:spPr>
          <a:xfrm>
            <a:off x="9816819" y="52100"/>
            <a:ext cx="880754" cy="593678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5" name="Chevron 3">
            <a:extLst>
              <a:ext uri="{FF2B5EF4-FFF2-40B4-BE49-F238E27FC236}">
                <a16:creationId xmlns="" xmlns:a16="http://schemas.microsoft.com/office/drawing/2014/main" id="{4BEE75B2-97FD-46B8-AE79-AF838D06F158}"/>
              </a:ext>
            </a:extLst>
          </p:cNvPr>
          <p:cNvSpPr/>
          <p:nvPr/>
        </p:nvSpPr>
        <p:spPr>
          <a:xfrm>
            <a:off x="10553794" y="52100"/>
            <a:ext cx="880754" cy="593678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E6CAEC9-2468-4B07-AFD6-E340567F0D3E}"/>
              </a:ext>
            </a:extLst>
          </p:cNvPr>
          <p:cNvSpPr txBox="1"/>
          <p:nvPr/>
        </p:nvSpPr>
        <p:spPr>
          <a:xfrm>
            <a:off x="11271841" y="95354"/>
            <a:ext cx="768415" cy="534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700"/>
              </a:lnSpc>
            </a:pPr>
            <a:r>
              <a:rPr lang="fr-FR" dirty="0" err="1"/>
              <a:t>Prédic</a:t>
            </a:r>
            <a:endParaRPr lang="fr-FR" dirty="0"/>
          </a:p>
          <a:p>
            <a:pPr algn="r">
              <a:lnSpc>
                <a:spcPts val="1700"/>
              </a:lnSpc>
            </a:pPr>
            <a:r>
              <a:rPr lang="fr-FR" dirty="0" err="1"/>
              <a:t>tion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731ED805-F825-4EAD-9623-A0251D51A66E}"/>
              </a:ext>
            </a:extLst>
          </p:cNvPr>
          <p:cNvSpPr txBox="1"/>
          <p:nvPr/>
        </p:nvSpPr>
        <p:spPr>
          <a:xfrm>
            <a:off x="885217" y="807396"/>
            <a:ext cx="7227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Objectif</a:t>
            </a:r>
            <a:r>
              <a:rPr lang="fr-FR" dirty="0"/>
              <a:t> : prédire la vitesse du vent en pleine mer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="" xmlns:a16="http://schemas.microsoft.com/office/drawing/2014/main" id="{800E0F00-5694-458C-9FB1-932D4738D67A}"/>
              </a:ext>
            </a:extLst>
          </p:cNvPr>
          <p:cNvSpPr txBox="1"/>
          <p:nvPr/>
        </p:nvSpPr>
        <p:spPr>
          <a:xfrm>
            <a:off x="551973" y="1362517"/>
            <a:ext cx="85528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Ici rien de nouveau : </a:t>
            </a:r>
          </a:p>
          <a:p>
            <a:r>
              <a:rPr lang="fr-FR" dirty="0"/>
              <a:t>-    On calcul tout d’abord les vents à partir de chaque images</a:t>
            </a:r>
          </a:p>
          <a:p>
            <a:pPr marL="285750" indent="-285750">
              <a:buFontTx/>
              <a:buChar char="-"/>
            </a:pPr>
            <a:r>
              <a:rPr lang="fr-FR" dirty="0"/>
              <a:t>On réutilise le </a:t>
            </a:r>
            <a:r>
              <a:rPr lang="fr-FR" dirty="0" err="1"/>
              <a:t>lstm</a:t>
            </a:r>
            <a:r>
              <a:rPr lang="fr-FR" dirty="0"/>
              <a:t> simple (sans convolution) pour la prédiction des vecteurs vents</a:t>
            </a:r>
          </a:p>
          <a:p>
            <a:pPr lvl="1"/>
            <a:r>
              <a:rPr lang="fr-FR" dirty="0"/>
              <a:t>-&gt; On peut dire en quelque sorte qu’on a fait comme une convolution en extrapolant 	les vecteurs vents des images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="" xmlns:a16="http://schemas.microsoft.com/office/drawing/2014/main" id="{CD377023-511A-4678-96DC-10ADCC2A4D58}"/>
              </a:ext>
            </a:extLst>
          </p:cNvPr>
          <p:cNvSpPr txBox="1"/>
          <p:nvPr/>
        </p:nvSpPr>
        <p:spPr>
          <a:xfrm>
            <a:off x="302591" y="3228109"/>
            <a:ext cx="9187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Remarques : 1. la partie calcul des vecteurs vents est très lente</a:t>
            </a:r>
          </a:p>
          <a:p>
            <a:r>
              <a:rPr lang="fr-FR" dirty="0"/>
              <a:t>	      2. la partie apprentissage est quasi-instantanée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="" xmlns:a16="http://schemas.microsoft.com/office/drawing/2014/main" id="{B36C65C3-8BE9-42B5-9F86-A933BF6CE6CD}"/>
              </a:ext>
            </a:extLst>
          </p:cNvPr>
          <p:cNvSpPr txBox="1"/>
          <p:nvPr/>
        </p:nvSpPr>
        <p:spPr>
          <a:xfrm>
            <a:off x="885217" y="5422176"/>
            <a:ext cx="99133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2. On travail sur des images de 220*220 : avec un pas de 15 pixels entre 2 vecteurs vent</a:t>
            </a:r>
          </a:p>
          <a:p>
            <a:r>
              <a:rPr lang="fr-FR" dirty="0"/>
              <a:t>Cela nous donne un tableau de 14*14 vecteurs vents (un vecteur a 2 coordonnées vx et vy)</a:t>
            </a:r>
          </a:p>
          <a:p>
            <a:r>
              <a:rPr lang="fr-FR" dirty="0"/>
              <a:t>Au total 14*14*2 informations en entrée, très peu par rapport aux images 40*40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="" xmlns:a16="http://schemas.microsoft.com/office/drawing/2014/main" id="{6A508EDE-97CC-48EF-8EB2-C8B6DCA81C44}"/>
              </a:ext>
            </a:extLst>
          </p:cNvPr>
          <p:cNvSpPr txBox="1"/>
          <p:nvPr/>
        </p:nvSpPr>
        <p:spPr>
          <a:xfrm>
            <a:off x="983673" y="4142509"/>
            <a:ext cx="110565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1. On peut difficilement améliorer la complexité et le temps de calcul :</a:t>
            </a:r>
          </a:p>
          <a:p>
            <a:r>
              <a:rPr lang="fr-FR" dirty="0"/>
              <a:t>	- Pour aller plus vite, j’ai séparé mes données en 4 et j’ai lancé 4 fois mon programme en parallèle</a:t>
            </a:r>
          </a:p>
          <a:p>
            <a:r>
              <a:rPr lang="fr-FR" dirty="0"/>
              <a:t>	- J’ai utilisé un serveur : je peux lancer 8 programmes en parallèle</a:t>
            </a:r>
          </a:p>
          <a:p>
            <a:r>
              <a:rPr lang="fr-FR" dirty="0"/>
              <a:t>		-&gt; 47min pour 8*15=120 jours, 4 cases, 32 images par jour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="" xmlns:a16="http://schemas.microsoft.com/office/drawing/2014/main" id="{647A1264-E1A4-44EE-B1BB-103089F8D700}"/>
              </a:ext>
            </a:extLst>
          </p:cNvPr>
          <p:cNvSpPr txBox="1"/>
          <p:nvPr/>
        </p:nvSpPr>
        <p:spPr>
          <a:xfrm>
            <a:off x="241235" y="128897"/>
            <a:ext cx="5473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/>
              <a:t>Méthode </a:t>
            </a:r>
            <a:r>
              <a:rPr lang="fr-FR" sz="2000" b="1" u="sng" dirty="0" smtClean="0"/>
              <a:t>2 </a:t>
            </a:r>
            <a:r>
              <a:rPr lang="fr-FR" sz="2000" b="1" u="sng" dirty="0"/>
              <a:t>: Réseau de neurone sur les </a:t>
            </a:r>
            <a:r>
              <a:rPr lang="fr-FR" sz="2000" b="1" u="sng" dirty="0" smtClean="0"/>
              <a:t>vents</a:t>
            </a:r>
            <a:endParaRPr lang="fr-FR" sz="2000" b="1" u="sng" dirty="0"/>
          </a:p>
        </p:txBody>
      </p:sp>
    </p:spTree>
    <p:extLst>
      <p:ext uri="{BB962C8B-B14F-4D97-AF65-F5344CB8AC3E}">
        <p14:creationId xmlns:p14="http://schemas.microsoft.com/office/powerpoint/2010/main" val="2893610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970"/>
            <a:ext cx="4493439" cy="337007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937" y="405595"/>
            <a:ext cx="4480605" cy="336045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A41622B5-56A3-47AD-ADB3-44465CC5A03A}"/>
              </a:ext>
            </a:extLst>
          </p:cNvPr>
          <p:cNvSpPr txBox="1"/>
          <p:nvPr/>
        </p:nvSpPr>
        <p:spPr>
          <a:xfrm>
            <a:off x="8781786" y="5431722"/>
            <a:ext cx="3578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Les régions perturbées par des vents contraires sont difficiles à prédire</a:t>
            </a:r>
            <a:endParaRPr lang="fr-FR" dirty="0"/>
          </a:p>
        </p:txBody>
      </p:sp>
      <p:sp>
        <p:nvSpPr>
          <p:cNvPr id="6" name="Chevron 4">
            <a:extLst>
              <a:ext uri="{FF2B5EF4-FFF2-40B4-BE49-F238E27FC236}">
                <a16:creationId xmlns="" xmlns:a16="http://schemas.microsoft.com/office/drawing/2014/main" id="{16478AF8-A9AB-4C97-A0F8-71FD47803843}"/>
              </a:ext>
            </a:extLst>
          </p:cNvPr>
          <p:cNvSpPr/>
          <p:nvPr/>
        </p:nvSpPr>
        <p:spPr>
          <a:xfrm>
            <a:off x="11239360" y="52100"/>
            <a:ext cx="880754" cy="593678"/>
          </a:xfrm>
          <a:prstGeom prst="chevr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Pentagone 1">
            <a:extLst>
              <a:ext uri="{FF2B5EF4-FFF2-40B4-BE49-F238E27FC236}">
                <a16:creationId xmlns="" xmlns:a16="http://schemas.microsoft.com/office/drawing/2014/main" id="{E4B89FD1-C903-4019-B116-F1E1AD04171B}"/>
              </a:ext>
            </a:extLst>
          </p:cNvPr>
          <p:cNvSpPr/>
          <p:nvPr/>
        </p:nvSpPr>
        <p:spPr>
          <a:xfrm>
            <a:off x="9104860" y="52100"/>
            <a:ext cx="895433" cy="593678"/>
          </a:xfrm>
          <a:prstGeom prst="homePlat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Chevron 2">
            <a:extLst>
              <a:ext uri="{FF2B5EF4-FFF2-40B4-BE49-F238E27FC236}">
                <a16:creationId xmlns="" xmlns:a16="http://schemas.microsoft.com/office/drawing/2014/main" id="{3D2B2300-86A8-41E1-8E47-3EE4146379EC}"/>
              </a:ext>
            </a:extLst>
          </p:cNvPr>
          <p:cNvSpPr/>
          <p:nvPr/>
        </p:nvSpPr>
        <p:spPr>
          <a:xfrm>
            <a:off x="9816819" y="52100"/>
            <a:ext cx="880754" cy="593678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9" name="Chevron 3">
            <a:extLst>
              <a:ext uri="{FF2B5EF4-FFF2-40B4-BE49-F238E27FC236}">
                <a16:creationId xmlns="" xmlns:a16="http://schemas.microsoft.com/office/drawing/2014/main" id="{4BEE75B2-97FD-46B8-AE79-AF838D06F158}"/>
              </a:ext>
            </a:extLst>
          </p:cNvPr>
          <p:cNvSpPr/>
          <p:nvPr/>
        </p:nvSpPr>
        <p:spPr>
          <a:xfrm>
            <a:off x="10553794" y="52100"/>
            <a:ext cx="880754" cy="593678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="" xmlns:a16="http://schemas.microsoft.com/office/drawing/2014/main" id="{5E6CAEC9-2468-4B07-AFD6-E340567F0D3E}"/>
              </a:ext>
            </a:extLst>
          </p:cNvPr>
          <p:cNvSpPr txBox="1"/>
          <p:nvPr/>
        </p:nvSpPr>
        <p:spPr>
          <a:xfrm>
            <a:off x="11271841" y="95354"/>
            <a:ext cx="768415" cy="534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700"/>
              </a:lnSpc>
            </a:pPr>
            <a:r>
              <a:rPr lang="fr-FR" dirty="0" err="1"/>
              <a:t>Prédic</a:t>
            </a:r>
            <a:endParaRPr lang="fr-FR" dirty="0"/>
          </a:p>
          <a:p>
            <a:pPr algn="r">
              <a:lnSpc>
                <a:spcPts val="1700"/>
              </a:lnSpc>
            </a:pPr>
            <a:r>
              <a:rPr lang="fr-FR" dirty="0" err="1"/>
              <a:t>tion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="" xmlns:a16="http://schemas.microsoft.com/office/drawing/2014/main" id="{647A1264-E1A4-44EE-B1BB-103089F8D700}"/>
              </a:ext>
            </a:extLst>
          </p:cNvPr>
          <p:cNvSpPr txBox="1"/>
          <p:nvPr/>
        </p:nvSpPr>
        <p:spPr>
          <a:xfrm>
            <a:off x="241235" y="128897"/>
            <a:ext cx="5473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/>
              <a:t>Méthode </a:t>
            </a:r>
            <a:r>
              <a:rPr lang="fr-FR" sz="2000" b="1" u="sng" dirty="0" smtClean="0"/>
              <a:t>2 </a:t>
            </a:r>
            <a:r>
              <a:rPr lang="fr-FR" sz="2000" b="1" u="sng" dirty="0"/>
              <a:t>: Réseau de neurone sur les </a:t>
            </a:r>
            <a:r>
              <a:rPr lang="fr-FR" sz="2000" b="1" u="sng" dirty="0" smtClean="0"/>
              <a:t>vents</a:t>
            </a:r>
            <a:endParaRPr lang="fr-FR" sz="2000" b="1" u="sng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9" y="3526367"/>
            <a:ext cx="4442180" cy="3331634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292" y="1810583"/>
            <a:ext cx="3470874" cy="2603156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439" y="3637113"/>
            <a:ext cx="4301571" cy="3226179"/>
          </a:xfrm>
          <a:prstGeom prst="rect">
            <a:avLst/>
          </a:prstGeom>
        </p:spPr>
      </p:pic>
      <p:sp>
        <p:nvSpPr>
          <p:cNvPr id="19" name="Flèche droite 18"/>
          <p:cNvSpPr/>
          <p:nvPr/>
        </p:nvSpPr>
        <p:spPr>
          <a:xfrm>
            <a:off x="4178595" y="1988288"/>
            <a:ext cx="314844" cy="2126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 droite 19"/>
          <p:cNvSpPr/>
          <p:nvPr/>
        </p:nvSpPr>
        <p:spPr>
          <a:xfrm>
            <a:off x="4201338" y="4929913"/>
            <a:ext cx="314844" cy="2126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2659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7A56D996-7115-4741-B408-F9FA6B6262EE}"/>
              </a:ext>
            </a:extLst>
          </p:cNvPr>
          <p:cNvSpPr txBox="1"/>
          <p:nvPr/>
        </p:nvSpPr>
        <p:spPr>
          <a:xfrm>
            <a:off x="593385" y="726392"/>
            <a:ext cx="9551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u="sng" dirty="0" smtClean="0"/>
              <a:t>Conclusions </a:t>
            </a:r>
            <a:r>
              <a:rPr lang="fr-FR" sz="2800" b="1" u="sng" dirty="0"/>
              <a:t>: Comparaisons des deux modes de fonctionnement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0C96F2D-F738-4BE3-9BCD-8EF42DE4EFBF}"/>
              </a:ext>
            </a:extLst>
          </p:cNvPr>
          <p:cNvSpPr txBox="1"/>
          <p:nvPr/>
        </p:nvSpPr>
        <p:spPr>
          <a:xfrm>
            <a:off x="935182" y="2617639"/>
            <a:ext cx="98813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Les vecteurs vents ne peuvent pas être calculés partout de manière assez précise (problème lors de l’absence de nuages)</a:t>
            </a:r>
          </a:p>
          <a:p>
            <a:r>
              <a:rPr lang="fr-FR" dirty="0"/>
              <a:t>Rajout de coefficient de corrélation ?</a:t>
            </a:r>
          </a:p>
          <a:p>
            <a:endParaRPr lang="fr-FR" dirty="0"/>
          </a:p>
          <a:p>
            <a:r>
              <a:rPr lang="fr-FR" dirty="0"/>
              <a:t>- Les champs de vecteurs vents changent très peu d’une image à l’autre : Difficile de savoir si l’IA ne fait pas que redonner l’image d’avant (qui est une très bonne prédiction au 1</a:t>
            </a:r>
            <a:r>
              <a:rPr lang="fr-FR" baseline="30000" dirty="0"/>
              <a:t>er</a:t>
            </a:r>
            <a:r>
              <a:rPr lang="fr-FR" dirty="0"/>
              <a:t> ordre) …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3C4ED833-F1F1-40F5-AD8E-3F7EFF27EA86}"/>
              </a:ext>
            </a:extLst>
          </p:cNvPr>
          <p:cNvSpPr txBox="1"/>
          <p:nvPr/>
        </p:nvSpPr>
        <p:spPr>
          <a:xfrm>
            <a:off x="935182" y="1741963"/>
            <a:ext cx="8167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La prédiction des images est plus que satisfaisante : elle retranscrit bien la position des nuages : seule la forme des nuages à petite échelle est différente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A41622B5-56A3-47AD-ADB3-44465CC5A03A}"/>
              </a:ext>
            </a:extLst>
          </p:cNvPr>
          <p:cNvSpPr txBox="1"/>
          <p:nvPr/>
        </p:nvSpPr>
        <p:spPr>
          <a:xfrm>
            <a:off x="987086" y="4907655"/>
            <a:ext cx="8779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L’objectif était de simplifier les images pour mieux prédire la suivante. Sur ce point la convolution est bien plus performante que l’extraction et le calcul des vecteurs vents</a:t>
            </a:r>
          </a:p>
        </p:txBody>
      </p:sp>
      <p:sp>
        <p:nvSpPr>
          <p:cNvPr id="6" name="Chevron 4">
            <a:extLst>
              <a:ext uri="{FF2B5EF4-FFF2-40B4-BE49-F238E27FC236}">
                <a16:creationId xmlns="" xmlns:a16="http://schemas.microsoft.com/office/drawing/2014/main" id="{16478AF8-A9AB-4C97-A0F8-71FD47803843}"/>
              </a:ext>
            </a:extLst>
          </p:cNvPr>
          <p:cNvSpPr/>
          <p:nvPr/>
        </p:nvSpPr>
        <p:spPr>
          <a:xfrm>
            <a:off x="11239360" y="52100"/>
            <a:ext cx="880754" cy="593678"/>
          </a:xfrm>
          <a:prstGeom prst="chevr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Pentagone 1">
            <a:extLst>
              <a:ext uri="{FF2B5EF4-FFF2-40B4-BE49-F238E27FC236}">
                <a16:creationId xmlns="" xmlns:a16="http://schemas.microsoft.com/office/drawing/2014/main" id="{E4B89FD1-C903-4019-B116-F1E1AD04171B}"/>
              </a:ext>
            </a:extLst>
          </p:cNvPr>
          <p:cNvSpPr/>
          <p:nvPr/>
        </p:nvSpPr>
        <p:spPr>
          <a:xfrm>
            <a:off x="9104860" y="52100"/>
            <a:ext cx="895433" cy="593678"/>
          </a:xfrm>
          <a:prstGeom prst="homePlat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Chevron 2">
            <a:extLst>
              <a:ext uri="{FF2B5EF4-FFF2-40B4-BE49-F238E27FC236}">
                <a16:creationId xmlns="" xmlns:a16="http://schemas.microsoft.com/office/drawing/2014/main" id="{3D2B2300-86A8-41E1-8E47-3EE4146379EC}"/>
              </a:ext>
            </a:extLst>
          </p:cNvPr>
          <p:cNvSpPr/>
          <p:nvPr/>
        </p:nvSpPr>
        <p:spPr>
          <a:xfrm>
            <a:off x="9816819" y="52100"/>
            <a:ext cx="880754" cy="593678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9" name="Chevron 3">
            <a:extLst>
              <a:ext uri="{FF2B5EF4-FFF2-40B4-BE49-F238E27FC236}">
                <a16:creationId xmlns="" xmlns:a16="http://schemas.microsoft.com/office/drawing/2014/main" id="{4BEE75B2-97FD-46B8-AE79-AF838D06F158}"/>
              </a:ext>
            </a:extLst>
          </p:cNvPr>
          <p:cNvSpPr/>
          <p:nvPr/>
        </p:nvSpPr>
        <p:spPr>
          <a:xfrm>
            <a:off x="10553794" y="52100"/>
            <a:ext cx="880754" cy="593678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="" xmlns:a16="http://schemas.microsoft.com/office/drawing/2014/main" id="{5E6CAEC9-2468-4B07-AFD6-E340567F0D3E}"/>
              </a:ext>
            </a:extLst>
          </p:cNvPr>
          <p:cNvSpPr txBox="1"/>
          <p:nvPr/>
        </p:nvSpPr>
        <p:spPr>
          <a:xfrm>
            <a:off x="11271841" y="95354"/>
            <a:ext cx="768415" cy="534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700"/>
              </a:lnSpc>
            </a:pPr>
            <a:r>
              <a:rPr lang="fr-FR" dirty="0" err="1"/>
              <a:t>Prédic</a:t>
            </a:r>
            <a:endParaRPr lang="fr-FR" dirty="0"/>
          </a:p>
          <a:p>
            <a:pPr algn="r">
              <a:lnSpc>
                <a:spcPts val="1700"/>
              </a:lnSpc>
            </a:pPr>
            <a:r>
              <a:rPr lang="fr-FR" dirty="0" err="1"/>
              <a:t>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065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518C40AC-CD1D-4260-824E-94647686B748}"/>
              </a:ext>
            </a:extLst>
          </p:cNvPr>
          <p:cNvSpPr txBox="1"/>
          <p:nvPr/>
        </p:nvSpPr>
        <p:spPr>
          <a:xfrm>
            <a:off x="879764" y="893617"/>
            <a:ext cx="5216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u="sng" dirty="0"/>
              <a:t>Programmes :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="" xmlns:a16="http://schemas.microsoft.com/office/drawing/2014/main" id="{926F4EC1-E0B5-49DF-8A30-B252394BD2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8120" y="2093474"/>
            <a:ext cx="6147837" cy="2462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PIL 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time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os 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os 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environ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randint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tensorflow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tensorflow.keras.backend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kb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skimage.metrics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structural_similarity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newssim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skimage.metrics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mean_squared_error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newmse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matplotlib.pyplot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117DD046-A093-4A70-A2F6-BF83F2253415}"/>
              </a:ext>
            </a:extLst>
          </p:cNvPr>
          <p:cNvSpPr txBox="1"/>
          <p:nvPr/>
        </p:nvSpPr>
        <p:spPr>
          <a:xfrm>
            <a:off x="1091047" y="1539712"/>
            <a:ext cx="281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Librairies utilisées :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F88561E7-2D8E-496F-AA65-0CB633FF2216}"/>
              </a:ext>
            </a:extLst>
          </p:cNvPr>
          <p:cNvSpPr txBox="1"/>
          <p:nvPr/>
        </p:nvSpPr>
        <p:spPr>
          <a:xfrm>
            <a:off x="446809" y="187036"/>
            <a:ext cx="4613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/>
              <a:t>Annexes </a:t>
            </a:r>
            <a:r>
              <a:rPr lang="fr-FR" sz="32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17374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="" xmlns:a16="http://schemas.microsoft.com/office/drawing/2014/main" id="{1EE59426-D0B2-4FDD-941C-0658369F39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730836" cy="67095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nuagesfrontière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fr-FR" altLang="fr-FR" sz="1000" i="1" dirty="0">
                <a:solidFill>
                  <a:srgbClr val="808080"/>
                </a:solidFill>
                <a:latin typeface="Consolas" panose="020B0609020204030204" pitchFamily="49" charset="0"/>
              </a:rPr>
              <a:t># fonction test avec la frontière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long,larg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im.size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,long-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,larg-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im.getpixel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i,j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&gt;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im.getpixel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((i-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,j)) +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im.putpixel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i,j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im.getpixel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i,j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&gt;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im.getpixel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((i+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,j)) +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im.putpixel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i,j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im.getpixel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i,j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&gt;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im.getpixel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((i,j+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+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im.putpixel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i,j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im.getpixel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i,j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&gt;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im.getpixel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((i,j-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+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im.putpixel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i,j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im.show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nuagescolorié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fr-FR" altLang="fr-FR" sz="1000" i="1" dirty="0">
                <a:solidFill>
                  <a:srgbClr val="808080"/>
                </a:solidFill>
                <a:latin typeface="Consolas" panose="020B0609020204030204" pitchFamily="49" charset="0"/>
              </a:rPr>
              <a:t># fonction test : on éclaircit tout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(long,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larg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im.size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long 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larg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im.getpixel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((i, j)) &gt;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57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im.putpixel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((i, j),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im.show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filtre passe haut =&gt; on met à zéro tout les pixels un peu trop sombres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assombrir(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(long,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larg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im.size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(long):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larg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im.getpixel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((i, j)) &lt;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im.putpixel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((i, j),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altLang="fr-FR" sz="1000" i="1" dirty="0">
                <a:solidFill>
                  <a:srgbClr val="808080"/>
                </a:solidFill>
                <a:latin typeface="Consolas" panose="020B0609020204030204" pitchFamily="49" charset="0"/>
              </a:rPr>
              <a:t># construit la table des nuages en identifiant les nuages (unifiés)</a:t>
            </a:r>
            <a:br>
              <a:rPr lang="fr-FR" altLang="fr-FR" sz="10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fr-FR" altLang="fr-FR" sz="10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def</a:t>
            </a: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tabincertitudes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im,x,y,long,larg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im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im.crop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x,y,x+long,y+larg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tab = [[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]*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larg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fr-FR" alt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i </a:t>
            </a: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in </a:t>
            </a:r>
            <a:r>
              <a:rPr lang="fr-FR" altLang="fr-FR" sz="1000" dirty="0">
                <a:solidFill>
                  <a:srgbClr val="000080"/>
                </a:solidFill>
                <a:latin typeface="Consolas" panose="020B0609020204030204" pitchFamily="49" charset="0"/>
              </a:rPr>
              <a:t>range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(long)]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indice = 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b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carac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= []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i </a:t>
            </a: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in </a:t>
            </a:r>
            <a:r>
              <a:rPr lang="fr-FR" altLang="fr-FR" sz="1000" dirty="0">
                <a:solidFill>
                  <a:srgbClr val="000080"/>
                </a:solidFill>
                <a:latin typeface="Consolas" panose="020B0609020204030204" pitchFamily="49" charset="0"/>
              </a:rPr>
              <a:t>range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(long):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j </a:t>
            </a: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in </a:t>
            </a:r>
            <a:r>
              <a:rPr lang="fr-FR" altLang="fr-FR" sz="1000" dirty="0">
                <a:solidFill>
                  <a:srgbClr val="000080"/>
                </a:solidFill>
                <a:latin typeface="Consolas" panose="020B0609020204030204" pitchFamily="49" charset="0"/>
              </a:rPr>
              <a:t>range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larg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if 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tab[i][j] == 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 </a:t>
            </a: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and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im.getpixel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((i, j)) != 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(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total,densite,gravx,gravy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) =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unifiernuage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indice,i,j,tab,im,long,larg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carac.append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total,densite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total,gravx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densite,gravy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densite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indice += 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b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return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tab,carac</a:t>
            </a:r>
            <a:endParaRPr lang="fr-FR" altLang="fr-F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472D4FD6-532C-4B9D-A300-6E89C38441AF}"/>
              </a:ext>
            </a:extLst>
          </p:cNvPr>
          <p:cNvSpPr txBox="1"/>
          <p:nvPr/>
        </p:nvSpPr>
        <p:spPr>
          <a:xfrm>
            <a:off x="5095006" y="567479"/>
            <a:ext cx="6941129" cy="533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fr-FR" sz="11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def</a:t>
            </a:r>
            <a:r>
              <a:rPr lang="fr-FR" altLang="fr-FR" sz="11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fr-FR" alt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unifiernuage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alt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indice,x,y,tab,im,long,larg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  <a:b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tab[x][y] = indice</a:t>
            </a:r>
            <a:b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total = </a:t>
            </a:r>
            <a:r>
              <a:rPr lang="fr-FR" altLang="fr-FR" sz="11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br>
              <a:rPr lang="fr-FR" altLang="fr-FR" sz="11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fr-FR" altLang="fr-FR" sz="11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fr-FR" alt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densite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alt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im.getpixel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fr-FR" alt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x,y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b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alt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gravitex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alt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densite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 * x</a:t>
            </a:r>
            <a:b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alt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gravitey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alt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densite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 * y</a:t>
            </a:r>
            <a:b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altLang="fr-FR" sz="1100" b="1" dirty="0">
                <a:solidFill>
                  <a:srgbClr val="000080"/>
                </a:solidFill>
                <a:latin typeface="Consolas" panose="020B0609020204030204" pitchFamily="49" charset="0"/>
              </a:rPr>
              <a:t>if 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x+</a:t>
            </a:r>
            <a:r>
              <a:rPr lang="fr-FR" altLang="fr-FR" sz="1100" dirty="0">
                <a:solidFill>
                  <a:srgbClr val="0000FF"/>
                </a:solidFill>
                <a:latin typeface="Consolas" panose="020B0609020204030204" pitchFamily="49" charset="0"/>
              </a:rPr>
              <a:t>1 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&lt; long </a:t>
            </a:r>
            <a:r>
              <a:rPr lang="fr-FR" altLang="fr-FR" sz="1100" b="1" dirty="0">
                <a:solidFill>
                  <a:srgbClr val="000080"/>
                </a:solidFill>
                <a:latin typeface="Consolas" panose="020B0609020204030204" pitchFamily="49" charset="0"/>
              </a:rPr>
              <a:t>and </a:t>
            </a:r>
            <a:r>
              <a:rPr lang="fr-FR" alt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im.getpixel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((x+</a:t>
            </a:r>
            <a:r>
              <a:rPr lang="fr-FR" altLang="fr-FR" sz="11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, y)) != </a:t>
            </a:r>
            <a:r>
              <a:rPr lang="fr-FR" altLang="fr-FR" sz="1100" dirty="0">
                <a:solidFill>
                  <a:srgbClr val="0000FF"/>
                </a:solidFill>
                <a:latin typeface="Consolas" panose="020B0609020204030204" pitchFamily="49" charset="0"/>
              </a:rPr>
              <a:t>0 </a:t>
            </a:r>
            <a:r>
              <a:rPr lang="fr-FR" altLang="fr-FR" sz="1100" b="1" dirty="0">
                <a:solidFill>
                  <a:srgbClr val="000080"/>
                </a:solidFill>
                <a:latin typeface="Consolas" panose="020B0609020204030204" pitchFamily="49" charset="0"/>
              </a:rPr>
              <a:t>and 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tab[x+</a:t>
            </a:r>
            <a:r>
              <a:rPr lang="fr-FR" altLang="fr-FR" sz="11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][y] == </a:t>
            </a:r>
            <a:r>
              <a:rPr lang="fr-FR" altLang="fr-FR" sz="11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(</a:t>
            </a:r>
            <a:r>
              <a:rPr lang="fr-FR" alt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tot,dens,gravx,gravy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) = </a:t>
            </a:r>
            <a:r>
              <a:rPr lang="fr-FR" alt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unifiernuage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(indice, x+</a:t>
            </a:r>
            <a:r>
              <a:rPr lang="fr-FR" altLang="fr-FR" sz="11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, y, tab, </a:t>
            </a:r>
            <a:r>
              <a:rPr lang="fr-FR" alt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im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, long, </a:t>
            </a:r>
            <a:r>
              <a:rPr lang="fr-FR" alt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larg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total += </a:t>
            </a:r>
            <a:r>
              <a:rPr lang="fr-FR" alt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tot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FR" alt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densite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fr-FR" alt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dens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FR" alt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gravitex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fr-FR" alt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gravx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FR" alt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gravitey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fr-FR" alt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gravy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altLang="fr-FR" sz="1100" b="1" dirty="0">
                <a:solidFill>
                  <a:srgbClr val="000080"/>
                </a:solidFill>
                <a:latin typeface="Consolas" panose="020B0609020204030204" pitchFamily="49" charset="0"/>
              </a:rPr>
              <a:t>if </a:t>
            </a:r>
            <a:r>
              <a:rPr lang="fr-FR" altLang="fr-FR" sz="1100" dirty="0">
                <a:solidFill>
                  <a:srgbClr val="0000FF"/>
                </a:solidFill>
                <a:latin typeface="Consolas" panose="020B0609020204030204" pitchFamily="49" charset="0"/>
              </a:rPr>
              <a:t>0 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&lt;= x-</a:t>
            </a:r>
            <a:r>
              <a:rPr lang="fr-FR" altLang="fr-FR" sz="1100" dirty="0">
                <a:solidFill>
                  <a:srgbClr val="0000FF"/>
                </a:solidFill>
                <a:latin typeface="Consolas" panose="020B0609020204030204" pitchFamily="49" charset="0"/>
              </a:rPr>
              <a:t>1 </a:t>
            </a:r>
            <a:r>
              <a:rPr lang="fr-FR" altLang="fr-FR" sz="1100" b="1" dirty="0">
                <a:solidFill>
                  <a:srgbClr val="000080"/>
                </a:solidFill>
                <a:latin typeface="Consolas" panose="020B0609020204030204" pitchFamily="49" charset="0"/>
              </a:rPr>
              <a:t>and </a:t>
            </a:r>
            <a:r>
              <a:rPr lang="fr-FR" alt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im.getpixel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((x-</a:t>
            </a:r>
            <a:r>
              <a:rPr lang="fr-FR" altLang="fr-FR" sz="11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, y)) != </a:t>
            </a:r>
            <a:r>
              <a:rPr lang="fr-FR" altLang="fr-FR" sz="1100" dirty="0">
                <a:solidFill>
                  <a:srgbClr val="0000FF"/>
                </a:solidFill>
                <a:latin typeface="Consolas" panose="020B0609020204030204" pitchFamily="49" charset="0"/>
              </a:rPr>
              <a:t>0 </a:t>
            </a:r>
            <a:r>
              <a:rPr lang="fr-FR" altLang="fr-FR" sz="1100" b="1" dirty="0">
                <a:solidFill>
                  <a:srgbClr val="000080"/>
                </a:solidFill>
                <a:latin typeface="Consolas" panose="020B0609020204030204" pitchFamily="49" charset="0"/>
              </a:rPr>
              <a:t>and 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tab[x-</a:t>
            </a:r>
            <a:r>
              <a:rPr lang="fr-FR" altLang="fr-FR" sz="11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][y] == </a:t>
            </a:r>
            <a:r>
              <a:rPr lang="fr-FR" altLang="fr-FR" sz="11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(</a:t>
            </a:r>
            <a:r>
              <a:rPr lang="fr-FR" alt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tot,dens,gravx,gravy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) = </a:t>
            </a:r>
            <a:r>
              <a:rPr lang="fr-FR" alt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unifiernuage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(indice, x-</a:t>
            </a:r>
            <a:r>
              <a:rPr lang="fr-FR" altLang="fr-FR" sz="11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, y, tab, </a:t>
            </a:r>
            <a:r>
              <a:rPr lang="fr-FR" alt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im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, long, </a:t>
            </a:r>
            <a:r>
              <a:rPr lang="fr-FR" alt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larg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total += </a:t>
            </a:r>
            <a:r>
              <a:rPr lang="fr-FR" alt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tot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FR" alt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densite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fr-FR" alt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dens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FR" alt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gravitex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fr-FR" alt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gravx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FR" alt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gravitey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fr-FR" alt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gravy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altLang="fr-FR" sz="1100" b="1" dirty="0">
                <a:solidFill>
                  <a:srgbClr val="000080"/>
                </a:solidFill>
                <a:latin typeface="Consolas" panose="020B0609020204030204" pitchFamily="49" charset="0"/>
              </a:rPr>
              <a:t>if 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y+</a:t>
            </a:r>
            <a:r>
              <a:rPr lang="fr-FR" altLang="fr-FR" sz="1100" dirty="0">
                <a:solidFill>
                  <a:srgbClr val="0000FF"/>
                </a:solidFill>
                <a:latin typeface="Consolas" panose="020B0609020204030204" pitchFamily="49" charset="0"/>
              </a:rPr>
              <a:t>1 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&lt; </a:t>
            </a:r>
            <a:r>
              <a:rPr lang="fr-FR" alt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larg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altLang="fr-FR" sz="1100" b="1" dirty="0">
                <a:solidFill>
                  <a:srgbClr val="000080"/>
                </a:solidFill>
                <a:latin typeface="Consolas" panose="020B0609020204030204" pitchFamily="49" charset="0"/>
              </a:rPr>
              <a:t>and </a:t>
            </a:r>
            <a:r>
              <a:rPr lang="fr-FR" alt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im.getpixel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((x, y+</a:t>
            </a:r>
            <a:r>
              <a:rPr lang="fr-FR" altLang="fr-FR" sz="11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)) != </a:t>
            </a:r>
            <a:r>
              <a:rPr lang="fr-FR" altLang="fr-FR" sz="1100" dirty="0">
                <a:solidFill>
                  <a:srgbClr val="0000FF"/>
                </a:solidFill>
                <a:latin typeface="Consolas" panose="020B0609020204030204" pitchFamily="49" charset="0"/>
              </a:rPr>
              <a:t>0 </a:t>
            </a:r>
            <a:r>
              <a:rPr lang="fr-FR" altLang="fr-FR" sz="1100" b="1" dirty="0">
                <a:solidFill>
                  <a:srgbClr val="000080"/>
                </a:solidFill>
                <a:latin typeface="Consolas" panose="020B0609020204030204" pitchFamily="49" charset="0"/>
              </a:rPr>
              <a:t>and 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tab[x][y+</a:t>
            </a:r>
            <a:r>
              <a:rPr lang="fr-FR" altLang="fr-FR" sz="11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] == </a:t>
            </a:r>
            <a:r>
              <a:rPr lang="fr-FR" altLang="fr-FR" sz="11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(</a:t>
            </a:r>
            <a:r>
              <a:rPr lang="fr-FR" alt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tot,dens,gravx,gravy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) = </a:t>
            </a:r>
            <a:r>
              <a:rPr lang="fr-FR" alt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unifiernuage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(indice, x, y+</a:t>
            </a:r>
            <a:r>
              <a:rPr lang="fr-FR" altLang="fr-FR" sz="11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, tab, </a:t>
            </a:r>
            <a:r>
              <a:rPr lang="fr-FR" alt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im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, long, </a:t>
            </a:r>
            <a:r>
              <a:rPr lang="fr-FR" alt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larg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total += </a:t>
            </a:r>
            <a:r>
              <a:rPr lang="fr-FR" alt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tot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FR" alt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densite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fr-FR" alt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dens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FR" alt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gravitex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fr-FR" alt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gravx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FR" alt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gravitey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fr-FR" alt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gravy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altLang="fr-FR" sz="1100" b="1" dirty="0">
                <a:solidFill>
                  <a:srgbClr val="000080"/>
                </a:solidFill>
                <a:latin typeface="Consolas" panose="020B0609020204030204" pitchFamily="49" charset="0"/>
              </a:rPr>
              <a:t>if </a:t>
            </a:r>
            <a:r>
              <a:rPr lang="fr-FR" altLang="fr-FR" sz="1100" dirty="0">
                <a:solidFill>
                  <a:srgbClr val="0000FF"/>
                </a:solidFill>
                <a:latin typeface="Consolas" panose="020B0609020204030204" pitchFamily="49" charset="0"/>
              </a:rPr>
              <a:t>0 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&lt;= y-</a:t>
            </a:r>
            <a:r>
              <a:rPr lang="fr-FR" altLang="fr-FR" sz="1100" dirty="0">
                <a:solidFill>
                  <a:srgbClr val="0000FF"/>
                </a:solidFill>
                <a:latin typeface="Consolas" panose="020B0609020204030204" pitchFamily="49" charset="0"/>
              </a:rPr>
              <a:t>1 </a:t>
            </a:r>
            <a:r>
              <a:rPr lang="fr-FR" altLang="fr-FR" sz="1100" b="1" dirty="0">
                <a:solidFill>
                  <a:srgbClr val="000080"/>
                </a:solidFill>
                <a:latin typeface="Consolas" panose="020B0609020204030204" pitchFamily="49" charset="0"/>
              </a:rPr>
              <a:t>and </a:t>
            </a:r>
            <a:r>
              <a:rPr lang="fr-FR" alt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im.getpixel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((x, y-</a:t>
            </a:r>
            <a:r>
              <a:rPr lang="fr-FR" altLang="fr-FR" sz="11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)) != </a:t>
            </a:r>
            <a:r>
              <a:rPr lang="fr-FR" altLang="fr-FR" sz="1100" dirty="0">
                <a:solidFill>
                  <a:srgbClr val="0000FF"/>
                </a:solidFill>
                <a:latin typeface="Consolas" panose="020B0609020204030204" pitchFamily="49" charset="0"/>
              </a:rPr>
              <a:t>0 </a:t>
            </a:r>
            <a:r>
              <a:rPr lang="fr-FR" altLang="fr-FR" sz="1100" b="1" dirty="0">
                <a:solidFill>
                  <a:srgbClr val="000080"/>
                </a:solidFill>
                <a:latin typeface="Consolas" panose="020B0609020204030204" pitchFamily="49" charset="0"/>
              </a:rPr>
              <a:t>and 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tab[x][y-</a:t>
            </a:r>
            <a:r>
              <a:rPr lang="fr-FR" altLang="fr-FR" sz="11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] == </a:t>
            </a:r>
            <a:r>
              <a:rPr lang="fr-FR" altLang="fr-FR" sz="11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(</a:t>
            </a:r>
            <a:r>
              <a:rPr lang="fr-FR" alt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tot,dens,gravx,gravy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) = </a:t>
            </a:r>
            <a:r>
              <a:rPr lang="fr-FR" alt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unifiernuage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(indice, x, y-</a:t>
            </a:r>
            <a:r>
              <a:rPr lang="fr-FR" altLang="fr-FR" sz="11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, tab, </a:t>
            </a:r>
            <a:r>
              <a:rPr lang="fr-FR" alt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im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, long, </a:t>
            </a:r>
            <a:r>
              <a:rPr lang="fr-FR" alt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larg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total += </a:t>
            </a:r>
            <a:r>
              <a:rPr lang="fr-FR" alt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tot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FR" alt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densite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fr-FR" alt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dens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FR" alt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gravitex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fr-FR" alt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gravx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FR" alt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gravitey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fr-FR" alt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gravy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altLang="fr-FR" sz="1100" b="1" dirty="0">
                <a:solidFill>
                  <a:srgbClr val="000080"/>
                </a:solidFill>
                <a:latin typeface="Consolas" panose="020B0609020204030204" pitchFamily="49" charset="0"/>
              </a:rPr>
              <a:t>return 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alt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total,densite,gravitex,gravitey</a:t>
            </a:r>
            <a:r>
              <a:rPr lang="fr-FR" alt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fr-FR" altLang="fr-FR" sz="2400" dirty="0">
              <a:latin typeface="Arial" panose="020B0604020202020204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="" xmlns:a16="http://schemas.microsoft.com/office/drawing/2014/main" id="{8FDFC5A1-7B9E-4865-B3A4-4D76410E634D}"/>
              </a:ext>
            </a:extLst>
          </p:cNvPr>
          <p:cNvSpPr txBox="1"/>
          <p:nvPr/>
        </p:nvSpPr>
        <p:spPr>
          <a:xfrm>
            <a:off x="5155620" y="148471"/>
            <a:ext cx="6819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Programme 1 : Qui colore les différents nuages et calcule leur vitesse</a:t>
            </a:r>
          </a:p>
        </p:txBody>
      </p:sp>
    </p:spTree>
    <p:extLst>
      <p:ext uri="{BB962C8B-B14F-4D97-AF65-F5344CB8AC3E}">
        <p14:creationId xmlns:p14="http://schemas.microsoft.com/office/powerpoint/2010/main" val="280761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="" xmlns:a16="http://schemas.microsoft.com/office/drawing/2014/main" id="{47A56506-F9F4-4519-B219-9D47F6B74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09"/>
            <a:ext cx="5101936" cy="68634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visualise les nuages en les coloriant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visualiser(tab):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long,larg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 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(tab),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(tab[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visu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Image.new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"RGB"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long,larg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"black"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(long):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larg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indice = tab[i][j]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visu.putpixel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((i, j), 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246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*(indice%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)//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230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*(indice%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)//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250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*(indice%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)//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visu.show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visu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(visualiser(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tabincertitudes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(im1)[0]))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est_dans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liste,i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rep = liste[i]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(liste)):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 != i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and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liste[j] == rep: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,j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,-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rapproche les nuages d'une liste avec ceux d'une autre liste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correlation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(liste1,liste2):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passage = [-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(liste1)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correl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(liste1)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i,(tot1,dens1,gravx1,gravy1)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enumerate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(liste1):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rmax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j,(tot2,dens2,gravx2,gravy2)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enumerate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(liste2):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r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np.exp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((tot2-tot1)/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np.exp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(dens2-dens1))*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np.exp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(gravx2-gravx1)/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)*(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np.exp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(gravx2-gravy1)/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 &gt;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rmax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passage[i] = j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correl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[i] = r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rmax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r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bool,num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est_dans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passage,i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correl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correl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[i]: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passage[i] = -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correl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[i] =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passage[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-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correl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[-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+ passage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B5D8F528-0C16-4E44-9770-BF05805836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1428" y="121312"/>
            <a:ext cx="6660572" cy="51398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modifnumérotab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tab,liste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newtab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tab[:]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long,larg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 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newtab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newtab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(long):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larg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newtab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[i][j] = liste[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newtab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[i][j]] +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newtab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calcule un tableau de vents pour deux listes de nuage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tableau_vent_sous_nuage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(liste1,liste2,passage12,temps):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tableau_vent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i,(tot1,dens1,gravx1,gravy1)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enumerate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(liste1):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passage12[i] != -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(tot2,dens,gravx2,gravy2) = liste2[passage12[i]]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tableau_vent.append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((gravx1,gravy1,(gravx2-gravx1)/temps,(gravy2-gravy1)/temps))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tableau_vent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dessine les vents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afficher_vents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liste,im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x,y,vx,vy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liste: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norme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np.sqrt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(vx*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vx+vy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*vy)*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im.putpixel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(x),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(y)), 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"rien"</a:t>
            </a:r>
            <a:b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,norme):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im.putpixel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x+vx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y+vy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)),(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230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"rien"</a:t>
            </a:r>
            <a:b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im.show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87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="" xmlns:a16="http://schemas.microsoft.com/office/drawing/2014/main" id="{BCE1B380-34CE-4E18-9A56-951D372ED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4235"/>
            <a:ext cx="12074236" cy="67095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tableau_images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imname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imtype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nbjours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debmois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debjour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debut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fin,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coorddeb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taille,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nbiterx,nbitery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 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debut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, fin sont des tuples (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heure,minute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xdeb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ydeb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(long,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larg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coorddeb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taille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tabres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numjour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debjour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nummois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debmois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stringmois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nummois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nummois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stringmois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"0"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stringmois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nbjours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(j +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"/"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nbjours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numjour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30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and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nummois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or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numjour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numjour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nummois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stringmois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nummois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nummois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stringmois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"0"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stringmois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numjour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stringjour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numjour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numjour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stringjour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'0'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stringjour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[[[]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nbitery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__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nbiterx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i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debut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&lt;= fin: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(a, b) = i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&lt;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rajout =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'0'</a:t>
            </a:r>
            <a:b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rajout =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''</a:t>
            </a:r>
            <a:b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path.exists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imname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stringmois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stringjour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rajout +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(a) +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(b) +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'41'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'.'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imtype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Image.open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imname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stringmois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stringjour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rajout +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(a) +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(b) +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'41'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'.'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imtype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posx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nbiterx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nbitery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imtemp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im.crop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xdeb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posx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long,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ydeb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larg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xdeb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posx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* long,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   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ydeb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larg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posx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].append(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imtemp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'/!\ manque : '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imname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stringmois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stringjour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rajout +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(a) +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(b) +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‘41'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'.'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imtype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 &gt;=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57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i = (a +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i = (a, b +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tabres.append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tabres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6E48E7CB-79DB-4115-B9FD-A393F9F43C21}"/>
              </a:ext>
            </a:extLst>
          </p:cNvPr>
          <p:cNvSpPr txBox="1"/>
          <p:nvPr/>
        </p:nvSpPr>
        <p:spPr>
          <a:xfrm>
            <a:off x="6276109" y="1413163"/>
            <a:ext cx="5600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Fonction utilisée dans tous mes programme pour charger toutes les images (a évolué petit à petit)</a:t>
            </a:r>
          </a:p>
        </p:txBody>
      </p:sp>
    </p:spTree>
    <p:extLst>
      <p:ext uri="{BB962C8B-B14F-4D97-AF65-F5344CB8AC3E}">
        <p14:creationId xmlns:p14="http://schemas.microsoft.com/office/powerpoint/2010/main" val="72234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="" xmlns:a16="http://schemas.microsoft.com/office/drawing/2014/main" id="{B6538672-4109-488D-8A24-7182191DA7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5132"/>
            <a:ext cx="11267209" cy="252376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mse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actual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np.ndarray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predicted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np.ndarray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     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Squared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np.mean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np.square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actual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predicted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ecart_moyen_couleur2(im1_array,x1,y1,im2_array,x2,y2,long,larg,moy1):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mse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(im1_array[x1:(x1+long), y1:(y1+larg)]-moy1, im2_array[x2:(x2+long), y2:(y2+larg)]-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np.mean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(im2_array[x2:(x2+long), y2:(y2+larg)]))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ecart_type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im,x,y,long,larg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restot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moyenne_couleur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im,x,y,long,larg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(long):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larg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restot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im.getpixel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((x + i, y + j)) -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)**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np.sqrt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restot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(long *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larg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15A6EB20-19C4-4516-BD5F-07F08FD2D15B}"/>
              </a:ext>
            </a:extLst>
          </p:cNvPr>
          <p:cNvSpPr txBox="1"/>
          <p:nvPr/>
        </p:nvSpPr>
        <p:spPr>
          <a:xfrm>
            <a:off x="4953000" y="960090"/>
            <a:ext cx="736715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fr-FR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fr-FR" altLang="fr-FR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def</a:t>
            </a: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trouver_pos_newimage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(im1_array,x1,y1,long1,larg1,im2_array,x2,y2,long2,larg2):  </a:t>
            </a:r>
            <a:r>
              <a:rPr lang="fr-FR" altLang="fr-FR" sz="1000" i="1" dirty="0">
                <a:solidFill>
                  <a:srgbClr val="808080"/>
                </a:solidFill>
                <a:latin typeface="Consolas" panose="020B0609020204030204" pitchFamily="49" charset="0"/>
              </a:rPr>
              <a:t># O((long2-long1)*(larg2-larg1)*long*</a:t>
            </a:r>
            <a:r>
              <a:rPr lang="fr-FR" altLang="fr-FR" sz="10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larg</a:t>
            </a:r>
            <a:r>
              <a:rPr lang="fr-FR" altLang="fr-FR" sz="1000" i="1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br>
              <a:rPr lang="fr-FR" altLang="fr-FR" sz="10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fr-FR" altLang="fr-FR" sz="1000" i="1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mini = 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100000</a:t>
            </a:r>
            <a:b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posx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= -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b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posy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= -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b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moy1 =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np.mean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(im1_array[x1:(x1+long), y1:(y1+larg)])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i </a:t>
            </a: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in </a:t>
            </a:r>
            <a:r>
              <a:rPr lang="fr-FR" altLang="fr-FR" sz="1000" dirty="0">
                <a:solidFill>
                  <a:srgbClr val="000080"/>
                </a:solidFill>
                <a:latin typeface="Consolas" panose="020B0609020204030204" pitchFamily="49" charset="0"/>
              </a:rPr>
              <a:t>range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(long2-long1):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j </a:t>
            </a: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in </a:t>
            </a:r>
            <a:r>
              <a:rPr lang="fr-FR" altLang="fr-FR" sz="1000" dirty="0">
                <a:solidFill>
                  <a:srgbClr val="000080"/>
                </a:solidFill>
                <a:latin typeface="Consolas" panose="020B0609020204030204" pitchFamily="49" charset="0"/>
              </a:rPr>
              <a:t>range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(larg2-larg1):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ecart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= ecart_moyen_couleur2(im1_array, x1, y1, im2_array, x2+i, y2+j, long1, larg1,moy1)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if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ecart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 mini: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posx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= x2+i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posy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= y2+j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mini =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ecart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valxpre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= ecart_moyen_couleur2(im1_array, x1, y1, im2_array, posx-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posy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, long1, larg1,moy1)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valxsuiv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= ecart_moyen_couleur2(im1_array, x1, y1, im2_array,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posx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posy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, long1, larg1, moy1)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valypre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= ecart_moyen_couleur2(im1_array, x1, y1, im2_array,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posx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posy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, long1, larg1, moy1)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valysuiv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= ecart_moyen_couleur2(im1_array, x1, y1, im2_array,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posx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posy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, long1, larg1, moy1)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if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valxsuiv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valxpre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epsilonx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b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fr-FR" altLang="fr-FR" sz="10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elif</a:t>
            </a: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valxsuiv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== mini: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epsilonx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0.4999</a:t>
            </a:r>
            <a:b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fr-FR" altLang="fr-FR" sz="10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elif</a:t>
            </a: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valxpre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== mini: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epsilonx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= -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0.4999</a:t>
            </a:r>
            <a:b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fr-FR" altLang="fr-FR" sz="10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else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epsilonx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valxpre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valxsuiv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) / (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4 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*(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valxsuiv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valxpre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) - 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2 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* mini)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if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valysuiv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valypre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epsilony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b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fr-FR" altLang="fr-FR" sz="10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elif</a:t>
            </a: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valysuiv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== mini: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epsilony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0.4999</a:t>
            </a:r>
            <a:b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fr-FR" altLang="fr-FR" sz="10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elif</a:t>
            </a: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valypre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== mini: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epsilony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= -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0.4999</a:t>
            </a:r>
            <a:b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fr-FR" altLang="fr-FR" sz="10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else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epsilony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valypre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valysuiv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) / (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4 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*(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valysuiv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valypre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) - 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2 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* mini)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return 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posx+epsilonx,posy+epsilony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fr-FR" sz="1000" dirty="0"/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61E7D3AC-6FAF-4ED0-A7A0-621B27116D4C}"/>
              </a:ext>
            </a:extLst>
          </p:cNvPr>
          <p:cNvSpPr txBox="1"/>
          <p:nvPr/>
        </p:nvSpPr>
        <p:spPr>
          <a:xfrm>
            <a:off x="351559" y="2782669"/>
            <a:ext cx="4601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Programme 2 : utilisé pour les vecteurs vents</a:t>
            </a:r>
          </a:p>
          <a:p>
            <a:r>
              <a:rPr lang="fr-FR" dirty="0"/>
              <a:t>Utilisant les motifs</a:t>
            </a:r>
          </a:p>
        </p:txBody>
      </p:sp>
    </p:spTree>
    <p:extLst>
      <p:ext uri="{BB962C8B-B14F-4D97-AF65-F5344CB8AC3E}">
        <p14:creationId xmlns:p14="http://schemas.microsoft.com/office/powerpoint/2010/main" val="425812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="" xmlns:a16="http://schemas.microsoft.com/office/drawing/2014/main" id="{EADC1673-5AF0-49B5-AE2C-1200F3B98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05409" cy="532453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grand_tableau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(im1,im2,im3,im4,coorddeb,taille,temps,pas):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x,y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coorddeb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long,larg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taille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encadre =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7  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#le déplacement maximum est fixé à 0.5*pas=7 pixels en temps=15min  Or 1 pixel ~ 3km donc des vents de &lt; 84km/h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cadre =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16  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#cadre d'étude du pattern à retrouver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nbsurligne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((long 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encadre -cadre -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)/pas)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nbsurcollone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((long 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encadre -cadre -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)/pas)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tabres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[[(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nbsurcollone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k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range(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nbsurligne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range(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nbsurligne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range(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nbsurcollone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x1 = x +  i *pas +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encadre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y1 = y + j *pas +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encadre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(x2,y2)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trouver_pos_newimage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(im1,int(x1) ,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(y1) ,cadre,cadre,im2,int(x1 - encadre) ,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(y1 - encadre),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(cadre +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*encadre),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(cadre +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*encadre))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teta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np.arctan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((x2-x)/(y2-y))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vx2 = (x1 - x2) / temps     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#en pixel par heure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vy2 = (y1 - y2) / temps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(x1 -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0.25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*pas) &lt;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or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(y1 -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0.25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*pas) &lt;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"x1 ou y1 sur le bord"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(x3,y3)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trouver_pos_newimage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(im2,int(x2) ,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(y2) ,cadre,cadre,im3,int(x2- encadre) ,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(y2- encadre),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(cadre +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*encadre),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(cadre +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*encadre))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vx3 = (x2 - x3) / temps     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#en pixel par heure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vy3 = (y2 - y3) / temps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(x2 -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0.25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*pas) &lt;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or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(y2 -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0.25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*pas) &lt;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"x2 ou y2 sur le bord"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(x4,y4)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trouver_pos_newimage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(im3,int(x3) ,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(y3) ,cadre,cadre,im4,int(x3- encadre) ,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(y3- encadre),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(cadre +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*encadre),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(cadre +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*encadre))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vx4 = (x3 - x4) / temps     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#en pixel par heure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vy4 = (y3 - y4) / temps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(x3 -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0.25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*pas) &lt;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or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(y3 -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0.25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*pas) &lt;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"x3 ou y3 sur le bord"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tabres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[i][j] = ((vx2+vx3+vx4)/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,(vy2+vy3+vy4)/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tabres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7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="" xmlns:a16="http://schemas.microsoft.com/office/drawing/2014/main" id="{A218976C-8FAA-4C22-80CE-E692683F3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560153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save_dans_fichier_txt(imname, imtype, nbjours, debmois, debjour, debut, fin, coorddeb, taille, nbiterx,nbitery):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pas =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temps =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15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timer1 = time.time()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tab_im = tableau_images(imname, imtype, nbjours, debmois, debjour, debut, fin, coorddeb, taille, nbiterx,nbitery)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print(len(tab_im[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]))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print(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"temps de chargement des images : "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str(time.time()-timer1))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timer2 = time.time()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range(nbjours):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1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#nametxtfile = "./Vents/Vents-" + str(debjour) + str(debmois) + "+" + str(i) + "-" + str(coorddeb[0]) + "-" + str(coorddeb[1]) + "-" + str(taille[0]) + "-" + str(pas) + "-" + str(nbiterx) + str(nbitery) + ".txt"</a:t>
            </a:r>
            <a:br>
              <a:rPr kumimoji="0" lang="fr-FR" altLang="fr-FR" sz="1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nametxtfile = 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"./Vents/Vents-"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"25+"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str(nbjour(debmois,debjour) + i) + 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"-"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str(coorddeb[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 + 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"-"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str(coorddeb[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 + 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"-"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str(taille[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 + 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"-"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str(pas) + 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"-"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str(nbiterx) + str(nbitery) + 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".txt"</a:t>
            </a:r>
            <a:b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 = open(nametxtfile, 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"w+"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range(nbcasex):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 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range(nbcasey):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 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range(len_seq+decalage-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av = tab_vent_simplifié(grand_tableau(tab_im[i][n][m][j], tab_im[i][n][m][j+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tab_im[i][n][m][j+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tab_im[i][n][m][j+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(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taille, temps, pas))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av: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 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x: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 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 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y: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     f.write(str(z))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     f.write(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'fin_val'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 f.write(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'fin_coord'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f.write(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'fin_ligne'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f.write(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'fin_im'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print((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"case ("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str(n) +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","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+str(m)+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")"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+str(i+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'/'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str(nbjours) + 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', '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str(j+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'/' 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str(len_seq+decalage-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),time.time() - timer2))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f.write(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'fin_casex'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f.write(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'fin_casey'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f.write(</a:t>
            </a: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'fin_jour'</a:t>
            </a: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f.close()</a:t>
            </a:r>
            <a:b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7F664A30-DAED-4238-A4BD-CA2A3FDFE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354" y="4644089"/>
            <a:ext cx="6181292" cy="21023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75ADF6D1-596D-4341-B838-F25312F075DE}"/>
              </a:ext>
            </a:extLst>
          </p:cNvPr>
          <p:cNvSpPr txBox="1"/>
          <p:nvPr/>
        </p:nvSpPr>
        <p:spPr>
          <a:xfrm>
            <a:off x="727363" y="5850795"/>
            <a:ext cx="3699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Enregistrement des vecteurs vents dans un fichier texte</a:t>
            </a:r>
          </a:p>
        </p:txBody>
      </p:sp>
    </p:spTree>
    <p:extLst>
      <p:ext uri="{BB962C8B-B14F-4D97-AF65-F5344CB8AC3E}">
        <p14:creationId xmlns:p14="http://schemas.microsoft.com/office/powerpoint/2010/main" val="357747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9FC45AD5-78E3-4A5D-8131-E132FC5A9059}"/>
              </a:ext>
            </a:extLst>
          </p:cNvPr>
          <p:cNvSpPr txBox="1"/>
          <p:nvPr/>
        </p:nvSpPr>
        <p:spPr>
          <a:xfrm>
            <a:off x="357512" y="617095"/>
            <a:ext cx="7743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Méthode 1 :  Identification de chaque « nuage » et suivi d’une image à l’autre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A0B4811F-E49B-4BBF-AFCE-E2DFB3CD3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595" y="3916324"/>
            <a:ext cx="3905250" cy="19907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9696C2E9-1771-4E77-9CFE-C8ED85D52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35" y="3916324"/>
            <a:ext cx="3905250" cy="19907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6A0818DC-E2BA-4EFB-B1F2-ABFC0C94DD4C}"/>
              </a:ext>
            </a:extLst>
          </p:cNvPr>
          <p:cNvSpPr/>
          <p:nvPr/>
        </p:nvSpPr>
        <p:spPr>
          <a:xfrm>
            <a:off x="4343733" y="4727020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-&gt;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="" xmlns:a16="http://schemas.microsoft.com/office/drawing/2014/main" id="{FA45EA0E-46AF-4656-ACCA-C6CBB74AAB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235" y="1289959"/>
            <a:ext cx="3914775" cy="20193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="" xmlns:a16="http://schemas.microsoft.com/office/drawing/2014/main" id="{81529679-1C4D-46FD-BA49-F95E02DEB0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595" y="1318534"/>
            <a:ext cx="3905250" cy="19907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21B79D4C-6008-4269-9D54-726AF003FAA6}"/>
              </a:ext>
            </a:extLst>
          </p:cNvPr>
          <p:cNvSpPr/>
          <p:nvPr/>
        </p:nvSpPr>
        <p:spPr>
          <a:xfrm>
            <a:off x="4348495" y="2068779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-&gt;</a:t>
            </a:r>
          </a:p>
        </p:txBody>
      </p:sp>
      <p:sp>
        <p:nvSpPr>
          <p:cNvPr id="14" name="Pentagone 13"/>
          <p:cNvSpPr/>
          <p:nvPr/>
        </p:nvSpPr>
        <p:spPr>
          <a:xfrm>
            <a:off x="9104860" y="52100"/>
            <a:ext cx="895433" cy="593678"/>
          </a:xfrm>
          <a:prstGeom prst="homePlat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9816819" y="52100"/>
            <a:ext cx="880754" cy="593678"/>
          </a:xfrm>
          <a:prstGeom prst="chevr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10553794" y="52100"/>
            <a:ext cx="880754" cy="593678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Chevron 16"/>
          <p:cNvSpPr/>
          <p:nvPr/>
        </p:nvSpPr>
        <p:spPr>
          <a:xfrm>
            <a:off x="11239360" y="52100"/>
            <a:ext cx="880754" cy="593678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9777595" y="-182"/>
            <a:ext cx="788677" cy="752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700"/>
              </a:lnSpc>
            </a:pPr>
            <a:r>
              <a:rPr lang="fr-FR" dirty="0"/>
              <a:t>Nuage</a:t>
            </a:r>
          </a:p>
          <a:p>
            <a:pPr algn="r">
              <a:lnSpc>
                <a:spcPts val="1700"/>
              </a:lnSpc>
            </a:pPr>
            <a:r>
              <a:rPr lang="fr-FR" dirty="0"/>
              <a:t>Et </a:t>
            </a:r>
          </a:p>
          <a:p>
            <a:pPr algn="r">
              <a:lnSpc>
                <a:spcPts val="1700"/>
              </a:lnSpc>
            </a:pPr>
            <a:r>
              <a:rPr lang="fr-FR" dirty="0"/>
              <a:t>Vent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="" xmlns:a16="http://schemas.microsoft.com/office/drawing/2014/main" id="{2F25CA1C-A3C3-4081-B362-1A710512F301}"/>
              </a:ext>
            </a:extLst>
          </p:cNvPr>
          <p:cNvSpPr txBox="1"/>
          <p:nvPr/>
        </p:nvSpPr>
        <p:spPr>
          <a:xfrm>
            <a:off x="241235" y="128897"/>
            <a:ext cx="7549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/>
              <a:t>Récupération des vecteurs vents</a:t>
            </a:r>
          </a:p>
        </p:txBody>
      </p:sp>
    </p:spTree>
    <p:extLst>
      <p:ext uri="{BB962C8B-B14F-4D97-AF65-F5344CB8AC3E}">
        <p14:creationId xmlns:p14="http://schemas.microsoft.com/office/powerpoint/2010/main" val="424158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D9B4574A-DD41-4CF9-AB93-88EA09820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336" y="166255"/>
            <a:ext cx="5205845" cy="62478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tableau_vecteurs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txtfilename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global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pas,ydeb,xdeb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f=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txtfilename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"r"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f.read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res.split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fin_info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pas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res.pop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ydeb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res.pop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xdeb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res.pop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res.split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fin_jour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res.pop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[i]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[i].split(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fin_casey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[i].pop()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])):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[i][j]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[i][j].split(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fin_casex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[i][j].pop()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]),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])):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])):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[i][j][k]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[i][j][k].split(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fin_im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[i][j][k].pop()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]),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]),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AE6C6F05-94C4-438D-8978-0E5C0D657EA9}"/>
              </a:ext>
            </a:extLst>
          </p:cNvPr>
          <p:cNvSpPr/>
          <p:nvPr/>
        </p:nvSpPr>
        <p:spPr>
          <a:xfrm>
            <a:off x="5656118" y="1155881"/>
            <a:ext cx="6096000" cy="50167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i </a:t>
            </a: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in </a:t>
            </a:r>
            <a:r>
              <a:rPr lang="fr-FR" altLang="fr-FR" sz="1000" dirty="0">
                <a:solidFill>
                  <a:srgbClr val="000080"/>
                </a:solidFill>
                <a:latin typeface="Consolas" panose="020B0609020204030204" pitchFamily="49" charset="0"/>
              </a:rPr>
              <a:t>range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altLang="fr-FR" sz="1000" dirty="0" err="1">
                <a:solidFill>
                  <a:srgbClr val="000080"/>
                </a:solidFill>
                <a:latin typeface="Consolas" panose="020B0609020204030204" pitchFamily="49" charset="0"/>
              </a:rPr>
              <a:t>len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)):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j </a:t>
            </a: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in </a:t>
            </a:r>
            <a:r>
              <a:rPr lang="fr-FR" altLang="fr-FR" sz="1000" dirty="0">
                <a:solidFill>
                  <a:srgbClr val="000080"/>
                </a:solidFill>
                <a:latin typeface="Consolas" panose="020B0609020204030204" pitchFamily="49" charset="0"/>
              </a:rPr>
              <a:t>range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altLang="fr-FR" sz="1000" dirty="0" err="1">
                <a:solidFill>
                  <a:srgbClr val="000080"/>
                </a:solidFill>
                <a:latin typeface="Consolas" panose="020B0609020204030204" pitchFamily="49" charset="0"/>
              </a:rPr>
              <a:t>len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])):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k </a:t>
            </a: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in </a:t>
            </a:r>
            <a:r>
              <a:rPr lang="fr-FR" altLang="fr-FR" sz="1000" dirty="0">
                <a:solidFill>
                  <a:srgbClr val="000080"/>
                </a:solidFill>
                <a:latin typeface="Consolas" panose="020B0609020204030204" pitchFamily="49" charset="0"/>
              </a:rPr>
              <a:t>range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altLang="fr-FR" sz="1000" dirty="0" err="1">
                <a:solidFill>
                  <a:srgbClr val="000080"/>
                </a:solidFill>
                <a:latin typeface="Consolas" panose="020B0609020204030204" pitchFamily="49" charset="0"/>
              </a:rPr>
              <a:t>len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])):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l </a:t>
            </a: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in </a:t>
            </a:r>
            <a:r>
              <a:rPr lang="fr-FR" altLang="fr-FR" sz="1000" dirty="0">
                <a:solidFill>
                  <a:srgbClr val="000080"/>
                </a:solidFill>
                <a:latin typeface="Consolas" panose="020B0609020204030204" pitchFamily="49" charset="0"/>
              </a:rPr>
              <a:t>range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altLang="fr-FR" sz="1000" dirty="0" err="1">
                <a:solidFill>
                  <a:srgbClr val="000080"/>
                </a:solidFill>
                <a:latin typeface="Consolas" panose="020B0609020204030204" pitchFamily="49" charset="0"/>
              </a:rPr>
              <a:t>len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])):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[i][j][k][l] =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[i][j][k][l].split(</a:t>
            </a:r>
            <a:r>
              <a:rPr lang="fr-FR" altLang="fr-F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fr-FR" altLang="fr-FR" sz="10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fin_ligne</a:t>
            </a:r>
            <a:r>
              <a:rPr lang="fr-FR" altLang="fr-F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[i][j][k][l].pop()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i </a:t>
            </a: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in </a:t>
            </a:r>
            <a:r>
              <a:rPr lang="fr-FR" altLang="fr-FR" sz="1000" dirty="0">
                <a:solidFill>
                  <a:srgbClr val="000080"/>
                </a:solidFill>
                <a:latin typeface="Consolas" panose="020B0609020204030204" pitchFamily="49" charset="0"/>
              </a:rPr>
              <a:t>range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altLang="fr-FR" sz="1000" dirty="0" err="1">
                <a:solidFill>
                  <a:srgbClr val="000080"/>
                </a:solidFill>
                <a:latin typeface="Consolas" panose="020B0609020204030204" pitchFamily="49" charset="0"/>
              </a:rPr>
              <a:t>len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)):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j </a:t>
            </a: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in </a:t>
            </a:r>
            <a:r>
              <a:rPr lang="fr-FR" altLang="fr-FR" sz="1000" dirty="0">
                <a:solidFill>
                  <a:srgbClr val="000080"/>
                </a:solidFill>
                <a:latin typeface="Consolas" panose="020B0609020204030204" pitchFamily="49" charset="0"/>
              </a:rPr>
              <a:t>range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altLang="fr-FR" sz="1000" dirty="0" err="1">
                <a:solidFill>
                  <a:srgbClr val="000080"/>
                </a:solidFill>
                <a:latin typeface="Consolas" panose="020B0609020204030204" pitchFamily="49" charset="0"/>
              </a:rPr>
              <a:t>len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])):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k </a:t>
            </a: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in </a:t>
            </a:r>
            <a:r>
              <a:rPr lang="fr-FR" altLang="fr-FR" sz="1000" dirty="0">
                <a:solidFill>
                  <a:srgbClr val="000080"/>
                </a:solidFill>
                <a:latin typeface="Consolas" panose="020B0609020204030204" pitchFamily="49" charset="0"/>
              </a:rPr>
              <a:t>range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altLang="fr-FR" sz="1000" dirty="0" err="1">
                <a:solidFill>
                  <a:srgbClr val="000080"/>
                </a:solidFill>
                <a:latin typeface="Consolas" panose="020B0609020204030204" pitchFamily="49" charset="0"/>
              </a:rPr>
              <a:t>len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])):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l </a:t>
            </a: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in </a:t>
            </a:r>
            <a:r>
              <a:rPr lang="fr-FR" altLang="fr-FR" sz="1000" dirty="0">
                <a:solidFill>
                  <a:srgbClr val="000080"/>
                </a:solidFill>
                <a:latin typeface="Consolas" panose="020B0609020204030204" pitchFamily="49" charset="0"/>
              </a:rPr>
              <a:t>range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altLang="fr-FR" sz="1000" dirty="0" err="1">
                <a:solidFill>
                  <a:srgbClr val="000080"/>
                </a:solidFill>
                <a:latin typeface="Consolas" panose="020B0609020204030204" pitchFamily="49" charset="0"/>
              </a:rPr>
              <a:t>len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])):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m </a:t>
            </a: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in </a:t>
            </a:r>
            <a:r>
              <a:rPr lang="fr-FR" altLang="fr-FR" sz="1000" dirty="0">
                <a:solidFill>
                  <a:srgbClr val="000080"/>
                </a:solidFill>
                <a:latin typeface="Consolas" panose="020B0609020204030204" pitchFamily="49" charset="0"/>
              </a:rPr>
              <a:t>range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altLang="fr-FR" sz="1000" dirty="0" err="1">
                <a:solidFill>
                  <a:srgbClr val="000080"/>
                </a:solidFill>
                <a:latin typeface="Consolas" panose="020B0609020204030204" pitchFamily="49" charset="0"/>
              </a:rPr>
              <a:t>len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])):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[i][j][k][l][m] =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[i][j][k][l][m].split(</a:t>
            </a:r>
            <a:r>
              <a:rPr lang="fr-FR" altLang="fr-F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fr-FR" altLang="fr-FR" sz="10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fin_coord</a:t>
            </a:r>
            <a:r>
              <a:rPr lang="fr-FR" altLang="fr-F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[i][j][k][l][m].pop()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i </a:t>
            </a: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in </a:t>
            </a:r>
            <a:r>
              <a:rPr lang="fr-FR" altLang="fr-FR" sz="1000" dirty="0">
                <a:solidFill>
                  <a:srgbClr val="000080"/>
                </a:solidFill>
                <a:latin typeface="Consolas" panose="020B0609020204030204" pitchFamily="49" charset="0"/>
              </a:rPr>
              <a:t>range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altLang="fr-FR" sz="1000" dirty="0" err="1">
                <a:solidFill>
                  <a:srgbClr val="000080"/>
                </a:solidFill>
                <a:latin typeface="Consolas" panose="020B0609020204030204" pitchFamily="49" charset="0"/>
              </a:rPr>
              <a:t>len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)):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j </a:t>
            </a: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in </a:t>
            </a:r>
            <a:r>
              <a:rPr lang="fr-FR" altLang="fr-FR" sz="1000" dirty="0">
                <a:solidFill>
                  <a:srgbClr val="000080"/>
                </a:solidFill>
                <a:latin typeface="Consolas" panose="020B0609020204030204" pitchFamily="49" charset="0"/>
              </a:rPr>
              <a:t>range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altLang="fr-FR" sz="1000" dirty="0" err="1">
                <a:solidFill>
                  <a:srgbClr val="000080"/>
                </a:solidFill>
                <a:latin typeface="Consolas" panose="020B0609020204030204" pitchFamily="49" charset="0"/>
              </a:rPr>
              <a:t>len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])):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k </a:t>
            </a: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in </a:t>
            </a:r>
            <a:r>
              <a:rPr lang="fr-FR" altLang="fr-FR" sz="1000" dirty="0">
                <a:solidFill>
                  <a:srgbClr val="000080"/>
                </a:solidFill>
                <a:latin typeface="Consolas" panose="020B0609020204030204" pitchFamily="49" charset="0"/>
              </a:rPr>
              <a:t>range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altLang="fr-FR" sz="1000" dirty="0" err="1">
                <a:solidFill>
                  <a:srgbClr val="000080"/>
                </a:solidFill>
                <a:latin typeface="Consolas" panose="020B0609020204030204" pitchFamily="49" charset="0"/>
              </a:rPr>
              <a:t>len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])):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l </a:t>
            </a: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in </a:t>
            </a:r>
            <a:r>
              <a:rPr lang="fr-FR" altLang="fr-FR" sz="1000" dirty="0">
                <a:solidFill>
                  <a:srgbClr val="000080"/>
                </a:solidFill>
                <a:latin typeface="Consolas" panose="020B0609020204030204" pitchFamily="49" charset="0"/>
              </a:rPr>
              <a:t>range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altLang="fr-FR" sz="1000" dirty="0" err="1">
                <a:solidFill>
                  <a:srgbClr val="000080"/>
                </a:solidFill>
                <a:latin typeface="Consolas" panose="020B0609020204030204" pitchFamily="49" charset="0"/>
              </a:rPr>
              <a:t>len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])):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m </a:t>
            </a: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in </a:t>
            </a:r>
            <a:r>
              <a:rPr lang="fr-FR" altLang="fr-FR" sz="1000" dirty="0">
                <a:solidFill>
                  <a:srgbClr val="000080"/>
                </a:solidFill>
                <a:latin typeface="Consolas" panose="020B0609020204030204" pitchFamily="49" charset="0"/>
              </a:rPr>
              <a:t>range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altLang="fr-FR" sz="1000" dirty="0" err="1">
                <a:solidFill>
                  <a:srgbClr val="000080"/>
                </a:solidFill>
                <a:latin typeface="Consolas" panose="020B0609020204030204" pitchFamily="49" charset="0"/>
              </a:rPr>
              <a:t>len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])):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n </a:t>
            </a: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in </a:t>
            </a:r>
            <a:r>
              <a:rPr lang="fr-FR" altLang="fr-FR" sz="1000" dirty="0">
                <a:solidFill>
                  <a:srgbClr val="000080"/>
                </a:solidFill>
                <a:latin typeface="Consolas" panose="020B0609020204030204" pitchFamily="49" charset="0"/>
              </a:rPr>
              <a:t>range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altLang="fr-FR" sz="1000" dirty="0" err="1">
                <a:solidFill>
                  <a:srgbClr val="000080"/>
                </a:solidFill>
                <a:latin typeface="Consolas" panose="020B0609020204030204" pitchFamily="49" charset="0"/>
              </a:rPr>
              <a:t>len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])):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[i][j][k][l][m][n] =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[i][j][k][l][m][n].split(</a:t>
            </a:r>
            <a:r>
              <a:rPr lang="fr-FR" altLang="fr-F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fr-FR" altLang="fr-FR" sz="10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fin_val</a:t>
            </a:r>
            <a:r>
              <a:rPr lang="fr-FR" altLang="fr-F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[i][j][k][l][m][n] = [</a:t>
            </a:r>
            <a:r>
              <a:rPr lang="fr-FR" altLang="fr-FR" sz="1000" dirty="0" err="1">
                <a:solidFill>
                  <a:srgbClr val="000080"/>
                </a:solidFill>
                <a:latin typeface="Consolas" panose="020B0609020204030204" pitchFamily="49" charset="0"/>
              </a:rPr>
              <a:t>float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[i][j][k][l][m][n][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]),</a:t>
            </a:r>
            <a:r>
              <a:rPr lang="fr-FR" altLang="fr-FR" sz="1000" dirty="0" err="1">
                <a:solidFill>
                  <a:srgbClr val="000080"/>
                </a:solidFill>
                <a:latin typeface="Consolas" panose="020B0609020204030204" pitchFamily="49" charset="0"/>
              </a:rPr>
              <a:t>float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[i][j][k][l][m][n][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])]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altLang="fr-FR" sz="1000" dirty="0" err="1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altLang="fr-FR" sz="1000" dirty="0" err="1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altLang="fr-FR" sz="1000" dirty="0" err="1">
                <a:solidFill>
                  <a:srgbClr val="000080"/>
                </a:solidFill>
                <a:latin typeface="Consolas" panose="020B0609020204030204" pitchFamily="49" charset="0"/>
              </a:rPr>
              <a:t>len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  <a:r>
              <a:rPr lang="fr-FR" altLang="fr-FR" sz="1000" dirty="0" err="1">
                <a:solidFill>
                  <a:srgbClr val="000080"/>
                </a:solidFill>
                <a:latin typeface="Consolas" panose="020B0609020204030204" pitchFamily="49" charset="0"/>
              </a:rPr>
              <a:t>len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]),</a:t>
            </a:r>
            <a:r>
              <a:rPr lang="fr-FR" altLang="fr-FR" sz="1000" dirty="0" err="1">
                <a:solidFill>
                  <a:srgbClr val="000080"/>
                </a:solidFill>
                <a:latin typeface="Consolas" panose="020B0609020204030204" pitchFamily="49" charset="0"/>
              </a:rPr>
              <a:t>len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]),</a:t>
            </a:r>
            <a:r>
              <a:rPr lang="fr-FR" altLang="fr-FR" sz="1000" dirty="0" err="1">
                <a:solidFill>
                  <a:srgbClr val="000080"/>
                </a:solidFill>
                <a:latin typeface="Consolas" panose="020B0609020204030204" pitchFamily="49" charset="0"/>
              </a:rPr>
              <a:t>len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]),</a:t>
            </a:r>
            <a:r>
              <a:rPr lang="fr-FR" altLang="fr-FR" sz="1000" dirty="0" err="1">
                <a:solidFill>
                  <a:srgbClr val="000080"/>
                </a:solidFill>
                <a:latin typeface="Consolas" panose="020B0609020204030204" pitchFamily="49" charset="0"/>
              </a:rPr>
              <a:t>len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]),</a:t>
            </a:r>
            <a:r>
              <a:rPr lang="fr-FR" altLang="fr-FR" sz="1000" dirty="0" err="1">
                <a:solidFill>
                  <a:srgbClr val="000080"/>
                </a:solidFill>
                <a:latin typeface="Consolas" panose="020B0609020204030204" pitchFamily="49" charset="0"/>
              </a:rPr>
              <a:t>len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]),</a:t>
            </a:r>
            <a:r>
              <a:rPr lang="fr-FR" altLang="fr-FR" sz="1000" dirty="0" err="1">
                <a:solidFill>
                  <a:srgbClr val="000080"/>
                </a:solidFill>
                <a:latin typeface="Consolas" panose="020B0609020204030204" pitchFamily="49" charset="0"/>
              </a:rPr>
              <a:t>len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]))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return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endParaRPr lang="fr-FR" sz="1000" dirty="0"/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9E6078B3-59A1-4CEF-AD4B-068F10A65C6C}"/>
              </a:ext>
            </a:extLst>
          </p:cNvPr>
          <p:cNvSpPr txBox="1"/>
          <p:nvPr/>
        </p:nvSpPr>
        <p:spPr>
          <a:xfrm>
            <a:off x="3896590" y="259215"/>
            <a:ext cx="5413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Programme 3 : de lecture des vecteurs vents</a:t>
            </a:r>
          </a:p>
        </p:txBody>
      </p:sp>
    </p:spTree>
    <p:extLst>
      <p:ext uri="{BB962C8B-B14F-4D97-AF65-F5344CB8AC3E}">
        <p14:creationId xmlns:p14="http://schemas.microsoft.com/office/powerpoint/2010/main" val="382331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45F28D18-9537-46D5-B57F-FB786F7B60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417"/>
            <a:ext cx="10993582" cy="68634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tableau_carré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xx_train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yy_train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nbcasey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nbcasex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"case ("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(n) +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","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(m) +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")"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nbjours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resx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newim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t[i][n][m][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len_seq+decalage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newim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t[i][n][m][j]  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[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jour][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case x][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case y][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image dans la journée]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 &lt;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len_seq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resx.append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np.asarray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newim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 &gt;=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decalage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resy.append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np.asarray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newim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newim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= t[i][n][m][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len_seq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        # 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resy.append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np.asarray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newim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xx_train.append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resx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yy_train.append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xx_train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yy_train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prediction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label):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predictionres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prediction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len_seq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predictionres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np.reshape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predictionres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(long,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larg,nb_info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X, Y, U, V = [], [], [], []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 a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enumerate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predictionres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j, (vx, vy)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enumerate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(a):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X.append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xdeb+i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*pas)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Y.append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ydeb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-j*pas)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U.append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(-vy)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V.append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(vx)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plt.figure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plt.quiver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(X, Y, U, V)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Labeltemps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time.strftime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"%Y-%m-%d--%H-%M-%S--"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time.gmtime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plt.title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Labeltemps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label)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plt.legend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label ==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Predict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-"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plt.savefig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Vect-Res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/'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Labeltemps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label +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'plot.png'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 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sauver le fichier avant le show, car un show recrée une image vide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plt.savefig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Vect-Res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/'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label +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'plot.png'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Labeltemps,predictionres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11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3C8B7F4-6A0F-4255-B5BE-180B1C415B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418"/>
            <a:ext cx="10713027" cy="67095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melanger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(l1, l2):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n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(l1)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(n):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j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(i, n 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l1[i], l1[j] = l1[j], l1[i]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l2[i], l2[j] = l2[j], l2[i]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custom_mse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y_actual,y_pred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               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fonction d'erreur qui sert dans les modèles neuronaux =&gt; on l'applique sur des tenseurs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custom_loss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kb.square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y_actual-y_pred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custom_loss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custom_quad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y_actual,y_pred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               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fonction d'erreur qui sert dans les modèles neuronaux =&gt; on l'applique sur des tenseurs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custom_loss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kb.square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kb.square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y_actual-y_pred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custom_loss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custom_losses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y_actual,y_pred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               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fonction d'erreur qui sert dans les modèles neuronaux =&gt; on l'applique sur des tenseurs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custom_loss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kb.square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kb.square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y_actual-y_pred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 +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kb.square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y_actual-y_pred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custom_loss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mse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actual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np.ndarray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predicted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np.ndarray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     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Squared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np.mean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np.square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actual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predicted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dist_vect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vecttemps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vect1, vect2, vectradical1, vectradical2):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vect1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(vect1)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vect2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(vect2)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(vect1.shape)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im_mse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mse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(vect1, vect2)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im_new_mse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newmse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(vect1,vect2)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"MSE : "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vecttemps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vectradical1 +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"&lt;-&gt;"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vectradical2 +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 = "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im_mse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"MSE2 : "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vecttemps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vectradical1 +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"&lt;-&gt;"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vectradical2 +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 = "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im_new_mse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plot_train_history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history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fichier):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history.history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val_loss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history.history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val_loss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plt.figure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plt.ylim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plt.plot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'Training 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plt.plot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val_loss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'r'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'Validation 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plt.title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plt.legend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plt.savefig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Vect-Res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/'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fichier +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'plot.png'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   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sauver le fichier avant le show, car un show recrée une image vide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29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F334DF73-FD2E-479C-AC8D-E9E4EF023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574767" cy="68634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#Chargement des données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tableau_vecteurs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"tab_vents4.0.txt"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tableau_vecteurs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"tab_vents4.1.txt"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tableau_vecteurs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"tab_vents4.2.txt"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tableau_vecteurs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"tab_vents4.3.txt"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tableau_vecteurs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"tab_vents4.4.txt"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tableau_vecteurs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"tab_vents4.5.txt"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tableau_vecteurs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"tab_vents4.6.txt"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tableau_vecteurs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"tab_vents4.7.txt"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#t = 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tableau_vecteurs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("tab_vents3.testtt.txt")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nbjours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(t)  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on peut aller jusqu'à 64 ou 65 (nombre de jours en banque de données à partir du 5 juin)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dimobjectif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dimquimarche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(t[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(t[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batchsize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len_dispo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(t[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decalage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            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(décalage de temps entre la première image et l'image attendue)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len_seq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len_dispo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decalage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nbcasex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(t[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nbcasey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(t[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long,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larg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dimquimarche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25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nb_info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(t[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(57,31,40,40)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tableau_carré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 = []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melanger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x_train,y_train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                  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#mélange au hasard pour que l'IA ne créée pas de pattern sur l'ordre des infos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train_dim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//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nbpredict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min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//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-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'nb de cas utilisés pour la prédiction : '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nbpredict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#on met les données en 1D ... 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Flatten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?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np.reshape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nbjours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nbcasex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nbcasey,len_seq,long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larg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nb_info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np.reshape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nbjours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nbcasex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nbcasey,len_seq,long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larg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nb_info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x_valid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y_valid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train_dim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:-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nbpredict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train_dim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:-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nbpredict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[: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train_dim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[: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train_dim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x_train.shape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y_train.shape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11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D8936658-B9DD-4055-B86A-CD2BD8783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107882" cy="68634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Définition du modèle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Shapes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du model'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single_step_model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tf.keras.models.Sequential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single_step_model.add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(tf.compat.v1.keras.layers.CuDNNLSTM(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**(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(math.log(long*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larg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*nb_info,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input_shape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len_seq,long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larg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nb_info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batchsize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return_sequences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stateful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single_step_model.add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tf.keras.layers.Dropout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single_step_model.add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tf.keras.layers.BatchNormalization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    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#normalise automatiquement les données en sortie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single_step_model.add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(tf.compat.v1.keras.layers.CuDNNLSTM(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**(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(math.log(long*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larg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*nb_info,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return_sequences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stateful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single_step_model.add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tf.keras.layers.Dropout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single_step_model.add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tf.keras.layers.BatchNormalization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single_step_model.add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tf.keras.layers.Dense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((long*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larg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nb_info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conpilation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du modèle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single_step_model.compile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rmsprop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custom_losses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mae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mse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custom_mse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custom_quad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single_step_model.summary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entrainement du modèle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single_step_history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single_step_model.fit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validation_data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x_valid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y_valid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validation_steps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Prédiction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prediction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single_step_model.predict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np.reshape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[i], 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,len_seq,long*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larg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nb_info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prediction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* 255)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# Affichage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# 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prediction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np.reshape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prediction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len_seq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Temps,predict_vect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prediction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Predict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-"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Temps2,attendu_vect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np.reshape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[i], 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,len_seq,long*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larg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nb_info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)), Temps +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"Attendu-"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Temps2,x_vect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np.reshape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[i], 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,len_seq,long*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larg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nb_info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)), Temps +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"x-"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dist_image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('./Images-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/', Temps, "Attendu-", "Attendu-", "PNG")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dist_vect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(Temps,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x_vect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attendu_vect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"x-"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"Attendu-"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dist_vect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(Temps,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predict_vect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attendu_vect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Predict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-"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"Attendu-"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Sauvegarde du modèle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# sauvegarde des poids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#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makedirs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('./Model-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/' + Temps, 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exist_ok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#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single_step_model.save_weights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('./Model-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/' + Temps +"/" + Temps + '-c6m3')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# sauvegarde du modèle entier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single_step_model.save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'./Model-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Vect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/'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Temps +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'-3lstm.h5'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3CD4DE2-824C-4FA5-B2B2-2D8EA4E04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5109" y="5386855"/>
            <a:ext cx="6296891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Dessin de la courbe d'apprentissage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PyQt5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__file__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dirname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dirname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plugin_path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path.join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path.dirname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dirname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"Qt"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'plugins'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'platforms'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environ[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'QT_QPA_PLATFORM_PLUGIN_PATH'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plugin_path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plot_train_history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single_step_history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Temps +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'C6M3 V2 Training and Validation 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Temps)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9F02D9E6-8303-495A-8959-DF94E6A7E7DB}"/>
              </a:ext>
            </a:extLst>
          </p:cNvPr>
          <p:cNvSpPr txBox="1"/>
          <p:nvPr/>
        </p:nvSpPr>
        <p:spPr>
          <a:xfrm>
            <a:off x="4094018" y="166255"/>
            <a:ext cx="681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Réseau de neurone travaillant sur les vecteurs vents</a:t>
            </a:r>
          </a:p>
        </p:txBody>
      </p:sp>
    </p:spTree>
    <p:extLst>
      <p:ext uri="{BB962C8B-B14F-4D97-AF65-F5344CB8AC3E}">
        <p14:creationId xmlns:p14="http://schemas.microsoft.com/office/powerpoint/2010/main" val="134190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6A170545-5B52-48D1-9D4D-1DBCE7E98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418"/>
            <a:ext cx="12074236" cy="67095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deformer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im,quart,pariterogné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    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#avec 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partierognée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xd,yd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),(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xf,yf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(long//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nbpixelmax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*(quart%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xld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(long//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nbpixelmax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*((quart-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)%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xlf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larg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nbpixelmax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*(quart==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or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quart==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yld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)),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larg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nbpixelmax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*(quart==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or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quart==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ylf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anglexd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pixel_to_angle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((i - long//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)/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angleyd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pixel_to_angle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((j -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larg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)/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angle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np.arccos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np.cos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anglexd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np.cos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angleyd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anglexd,angleyd,angle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(angle) &lt;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np.pi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360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im.getpixel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i,j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altLang="fr-FR" sz="1000" i="1" dirty="0">
                <a:solidFill>
                  <a:srgbClr val="808080"/>
                </a:solidFill>
                <a:latin typeface="Consolas" panose="020B0609020204030204" pitchFamily="49" charset="0"/>
              </a:rPr>
              <a:t># pour ne pas prendre en compte les pixels noirs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anglexf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pixel_to_angle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((i - long //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)/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angleyf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pixel_to_angle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((j -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larg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)/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rayonterre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anglexd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rayonterre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angleyd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xf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rayonterre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anglexf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yf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rayonterre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angleyf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xf,xd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xd,xf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yf,yd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yd,yf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numpixxd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rxd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divmod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numpixyd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ryd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divmod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numpixxf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rxf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divmod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xf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numpixyf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ryf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divmod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yf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numpixxd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numpixxd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numpixxf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numpixxf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numpixyd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numpixyd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numpixyf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numpixyf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tab[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numpixxd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longtab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coeflong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numpixyd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largtab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coeflarg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].append((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airangle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rxd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ryd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xf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yf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 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#les 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quatres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angles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tab[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numpixxf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longtab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coeflong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numpixyd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largtab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coeflarg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].append((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airangle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xf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rxf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ryd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yf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tab[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numpixxd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longtab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coeflong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numpixyf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largtab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coeflarg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].append((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airangle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yf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rxd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ryf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xf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tab[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numpixxf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longtab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coeflong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numpixyf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largtab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coeflarg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].append((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airangle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xf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yf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rxf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ryf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numpixxd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)+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numpixxf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tab[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np.sign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numpixxd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longtab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coeflong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numpixyd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largtab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coeflarg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].append((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airdroit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yd,yf,rxd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numpixxd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)+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numpixxf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tab[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np.sign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numpixxd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longtab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coeflong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numpixyf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largtab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coeflarg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].append((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airdroit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yf,yd,rxf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numpixyd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)+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numpixyf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tab[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numpixxd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longtab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coeflong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np.sign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numpixyd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largtab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coeflarg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].append((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airdroit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xd,xf,ryd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numpixyd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)+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numpixyf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tab[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numpixxf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longtab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coeflong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np.sign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numpixyd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largtab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coeflarg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].append((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airdroit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xf,xd,ryf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loop1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numpixxd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)+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numpixxf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loop2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numpixyd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)+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numpixyf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 tab[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np.sign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numpixxd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)*loop1 +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longtab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coeflong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np.sign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numpixyd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* loop2 +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largtab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coeflarg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].append((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A4B7897E-FE0E-4005-B21E-2823E4BE4469}"/>
              </a:ext>
            </a:extLst>
          </p:cNvPr>
          <p:cNvSpPr/>
          <p:nvPr/>
        </p:nvSpPr>
        <p:spPr>
          <a:xfrm>
            <a:off x="7391400" y="667583"/>
            <a:ext cx="4682836" cy="34778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xld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yld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), (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xlf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ylf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)) =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pariterogné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nbpixelmax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1557  </a:t>
            </a:r>
            <a:r>
              <a:rPr lang="fr-FR" altLang="fr-FR" sz="1000" i="1" dirty="0">
                <a:solidFill>
                  <a:srgbClr val="808080"/>
                </a:solidFill>
                <a:latin typeface="Consolas" panose="020B0609020204030204" pitchFamily="49" charset="0"/>
              </a:rPr>
              <a:t>#dépend de l'angle limite voulu</a:t>
            </a:r>
            <a:br>
              <a:rPr lang="fr-FR" altLang="fr-FR" sz="10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long,larg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) =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im.size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distancepixel</a:t>
            </a:r>
            <a:r>
              <a:rPr lang="fr-FR" alt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3  </a:t>
            </a:r>
            <a:r>
              <a:rPr lang="fr-FR" altLang="fr-FR" sz="1000" i="1" dirty="0">
                <a:solidFill>
                  <a:srgbClr val="808080"/>
                </a:solidFill>
                <a:latin typeface="Consolas" panose="020B0609020204030204" pitchFamily="49" charset="0"/>
              </a:rPr>
              <a:t>#en km</a:t>
            </a:r>
            <a:br>
              <a:rPr lang="fr-FR" altLang="fr-FR" sz="10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tot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= (long/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2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)/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1.0116</a:t>
            </a:r>
            <a:b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longtab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1860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2</a:t>
            </a:r>
            <a:b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largtab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1860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2</a:t>
            </a:r>
            <a:b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newim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Image.new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altLang="fr-F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"L"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, (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longtab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//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2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largtab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//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2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fr-FR" altLang="fr-F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"black"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ii </a:t>
            </a: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in </a:t>
            </a:r>
            <a:r>
              <a:rPr lang="fr-FR" altLang="fr-FR" sz="1000" dirty="0">
                <a:solidFill>
                  <a:srgbClr val="000080"/>
                </a:solidFill>
                <a:latin typeface="Consolas" panose="020B0609020204030204" pitchFamily="49" charset="0"/>
              </a:rPr>
              <a:t>range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longtab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//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2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tab[ii] = [[] </a:t>
            </a: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fr-FR" alt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i </a:t>
            </a: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in </a:t>
            </a:r>
            <a:r>
              <a:rPr lang="fr-FR" altLang="fr-FR" sz="1000" dirty="0">
                <a:solidFill>
                  <a:srgbClr val="000080"/>
                </a:solidFill>
                <a:latin typeface="Consolas" panose="020B0609020204030204" pitchFamily="49" charset="0"/>
              </a:rPr>
              <a:t>range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largtab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//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2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if 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quart == 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coeflong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b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coeflarg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b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fr-FR" altLang="fr-FR" sz="10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elif</a:t>
            </a: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quart == 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2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coeflong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b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coeflarg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b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fr-FR" altLang="fr-FR" sz="10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elif</a:t>
            </a: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quart == 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3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coeflong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b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coeflarg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b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fr-FR" altLang="fr-FR" sz="10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elif</a:t>
            </a: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quart == 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4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coeflong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b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coeflarg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endParaRPr lang="fr-FR" sz="1000" dirty="0"/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67ECC24B-A713-410A-9857-0E62E25C3DBB}"/>
              </a:ext>
            </a:extLst>
          </p:cNvPr>
          <p:cNvSpPr txBox="1"/>
          <p:nvPr/>
        </p:nvSpPr>
        <p:spPr>
          <a:xfrm>
            <a:off x="6421582" y="667583"/>
            <a:ext cx="9698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Initialisations :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CD4991EA-A9E3-4286-8091-D54937BB5B29}"/>
              </a:ext>
            </a:extLst>
          </p:cNvPr>
          <p:cNvSpPr txBox="1"/>
          <p:nvPr/>
        </p:nvSpPr>
        <p:spPr>
          <a:xfrm>
            <a:off x="4478482" y="2421082"/>
            <a:ext cx="2327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Programme 4 : La terre en vrai grandeur</a:t>
            </a:r>
          </a:p>
        </p:txBody>
      </p:sp>
    </p:spTree>
    <p:extLst>
      <p:ext uri="{BB962C8B-B14F-4D97-AF65-F5344CB8AC3E}">
        <p14:creationId xmlns:p14="http://schemas.microsoft.com/office/powerpoint/2010/main" val="129067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9D7BCA6C-F857-4BC5-B443-7CCC62BDEF70}"/>
              </a:ext>
            </a:extLst>
          </p:cNvPr>
          <p:cNvSpPr txBox="1"/>
          <p:nvPr/>
        </p:nvSpPr>
        <p:spPr>
          <a:xfrm>
            <a:off x="280554" y="160634"/>
            <a:ext cx="379268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i,tranche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in </a:t>
            </a:r>
            <a:r>
              <a:rPr lang="fr-FR" altLang="fr-FR" sz="1000" dirty="0" err="1">
                <a:solidFill>
                  <a:srgbClr val="000080"/>
                </a:solidFill>
                <a:latin typeface="Consolas" panose="020B0609020204030204" pitchFamily="49" charset="0"/>
              </a:rPr>
              <a:t>enumerate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(tab):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j,pix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in </a:t>
            </a:r>
            <a:r>
              <a:rPr lang="fr-FR" altLang="fr-FR" sz="1000" dirty="0" err="1">
                <a:solidFill>
                  <a:srgbClr val="000080"/>
                </a:solidFill>
                <a:latin typeface="Consolas" panose="020B0609020204030204" pitchFamily="49" charset="0"/>
              </a:rPr>
              <a:t>enumerate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(tranche):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totaire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b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b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</a:t>
            </a: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couleur,aire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in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pix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+= couleur*aire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totaire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+= aire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if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totaire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fr-FR" alt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newim.putpixel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i,j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  <a:r>
              <a:rPr lang="fr-FR" altLang="fr-FR" sz="1000" dirty="0" err="1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totaire</a:t>
            </a: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fr-FR" alt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altLang="fr-FR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return </a:t>
            </a:r>
            <a:r>
              <a:rPr lang="fr-FR" altLang="fr-F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newim</a:t>
            </a:r>
            <a:endParaRPr lang="fr-FR" altLang="fr-FR" sz="1000" dirty="0">
              <a:latin typeface="Arial" panose="020B0604020202020204" pitchFamily="34" charset="0"/>
            </a:endParaRPr>
          </a:p>
          <a:p>
            <a:endParaRPr lang="fr-FR" dirty="0"/>
          </a:p>
          <a:p>
            <a:endParaRPr lang="fr-FR" dirty="0"/>
          </a:p>
        </p:txBody>
      </p:sp>
      <p:sp>
        <p:nvSpPr>
          <p:cNvPr id="3" name="Rectangle 1">
            <a:extLst>
              <a:ext uri="{FF2B5EF4-FFF2-40B4-BE49-F238E27FC236}">
                <a16:creationId xmlns="" xmlns:a16="http://schemas.microsoft.com/office/drawing/2014/main" id="{73E96306-A885-4CF3-9EA8-0E1E7A5BF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" y="2585656"/>
            <a:ext cx="6203373" cy="37856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airdroit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ad,af,r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af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&gt;ad: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-r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airangle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xd,yd,rxd,ryd,xf,yf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xf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yf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rxd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* 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ryd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rxd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* 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ryd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yf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rxd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* 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ryd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rxd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* 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ryd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pixel_to_angle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(x):  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#On rentre un pourcentage du rayon terrestre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rayonterre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H = orbite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np.arcsin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((H*H*x-x*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np.sqrt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(x*x*(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-H*H)+H*H))/(x*x*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Rt+H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*H))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620FF2DC-8B35-4F7F-B8F0-2CF5502F8650}"/>
              </a:ext>
            </a:extLst>
          </p:cNvPr>
          <p:cNvSpPr txBox="1"/>
          <p:nvPr/>
        </p:nvSpPr>
        <p:spPr>
          <a:xfrm>
            <a:off x="114300" y="2308657"/>
            <a:ext cx="2951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Programmes auxiliaires 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="" xmlns:a16="http://schemas.microsoft.com/office/drawing/2014/main" id="{2E36681A-B239-408C-8736-CAC157BE97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4112" y="87897"/>
            <a:ext cx="5999020" cy="57861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orbite =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42157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rayonterre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6371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tests(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 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#paramètres de calibrage de l'image résultat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"""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pixel_to_angle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(1.0116))   #Pas 1 car on prend l'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applatissement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de la terre (due à sa rotation)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np.arccos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rayonterre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/orbite))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(1/(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np.sin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(1.419)))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np.pi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/2)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"""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(long,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larg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im.size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(long/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)/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1.0116   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#On prend 1.0116 au lieu de 1 car on prend en compte l'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applatissement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de la terre (due à sa rotation)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anglelim1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pixel_to_angle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0.93681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     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#jusqu'a 60 degré, après c'est flou (trouvé par 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tatonement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portionlim1 =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0.93681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(portionlim1 * 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  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1718 pixel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taillelim1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rayonterre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*anglelim1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nbpixellim1 = taillelim1/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        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Ici on prends comme référence 2250 on divise par la taille d'un pixel 3km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(nbpixellim1)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(anglelim1*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360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np.pi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anglelim2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pixel_to_angle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0.8484658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     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#jusqu'a 50 degré, après c'est flou (trouvé par 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tatonement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portionlim2 =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0.8484658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(portionlim2 * 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  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1557 pixel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taillelim2=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rayonterre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*anglelim2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nbpixellim2 = taillelim2/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        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Ici on prends comme référence 1860 on divise par la taille d'un pixel 3km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(nbpixellim2)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(anglelim2*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360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np.pi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6D14B6E2-7E99-4F75-ADA8-1C7FAE5E3D2B}"/>
              </a:ext>
            </a:extLst>
          </p:cNvPr>
          <p:cNvSpPr txBox="1"/>
          <p:nvPr/>
        </p:nvSpPr>
        <p:spPr>
          <a:xfrm>
            <a:off x="4239490" y="209693"/>
            <a:ext cx="1274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Données :</a:t>
            </a:r>
          </a:p>
        </p:txBody>
      </p:sp>
    </p:spTree>
    <p:extLst>
      <p:ext uri="{BB962C8B-B14F-4D97-AF65-F5344CB8AC3E}">
        <p14:creationId xmlns:p14="http://schemas.microsoft.com/office/powerpoint/2010/main" val="232267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80E686CB-F262-4D04-8116-E1407F04F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63" y="513619"/>
            <a:ext cx="12032673" cy="609397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tf_input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tf.keras.Input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len_seq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long,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larg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batchsize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conv_layer1 = tf.keras.layers.Conv3D(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nbfiltreini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strides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'relu'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data_format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channels_last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tf_input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 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218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conv_layer2 = tf.keras.layers.Conv3D(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nbfiltreini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strides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'relu'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data_format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channels_last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)(conv_layer1)  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216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pool_layer1 = tf.keras.layers.MaxPool3D(((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)))(conv_layer2)  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108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#bloc 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conv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2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conv_layer3 = tf.keras.layers.Conv3D(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nbfiltreini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strides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'relu'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data_format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channels_last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)(pool_layer1)  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106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conv_layer4 = tf.keras.layers.Conv3D(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nbfiltreini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strides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'relu'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data_format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channels_last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)(conv_layer3)  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104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pool_layer2 = tf.keras.layers.MaxPool3D(((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)))(conv_layer4)  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52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#bloc 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conv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3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conv_layer5 = tf.keras.layers.Conv3D(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nbfiltreini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strides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'relu'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data_format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channels_last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)(pool_layer2)  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50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conv_layer6 = tf.keras.layers.Conv3D(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nbfiltreini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strides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'relu'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data_format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channels_last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)(conv_layer5)  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48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pool_layer3 = tf.keras.layers.MaxPool3D(((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)))(conv_layer6)  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24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rnn_layer1 = tf.keras.layers.ConvLSTM2D(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return_sequences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stateful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data_format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channels_last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)(pool_layer3)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drop1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tf.keras.layers.Dropout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(rnn_layer1)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batch1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tf.keras.layers.BatchNormalization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"batch1"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)(drop1)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rnn_layer2 = tf.keras.layers.ConvLSTM2D(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return_sequences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stateful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data_format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channels_last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)(batch1)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#bloc 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déconv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3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upool_layer3 = tf.keras.layers.Conv3DTranspose(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nbfiltreini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strides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'relu'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data_format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channels_last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)(rnn_layer2) 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24 -&gt; 50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union3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tf.keras.layers.concatenate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([upool_layer3,conv_layer5])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deconv_layer3 = tf.keras.layers.Conv3DTranspose(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nbfiltreini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strides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'relu'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data_format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channels_last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)(union3)  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50 -&gt; 52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#bloc 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déconv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2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upool_layer2 = tf.keras.layers.Conv3DTranspose(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nbfiltreini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strides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'relu'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data_format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channels_last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)(deconv_layer3) 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52 -&gt; 106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union2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tf.keras.layers.concatenate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([upool_layer2,conv_layer3])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deconv_layer2 = tf.keras.layers.Conv3DTranspose(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nbfiltreini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strides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'relu'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data_format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channels_last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)(union2)  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106 -&gt; 108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#bloc 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déconv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1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upool_layer1 = tf.keras.layers.Conv3DTranspose(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nbfiltreini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strides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'relu'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data_format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channels_last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)(deconv_layer2) 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108 -&gt; 218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union1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tf.keras.layers.concatenate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([upool_layer1,conv_layer1])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deconv_layer1 = tf.keras.layers.Conv3DTranspose(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strides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'relu'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data_format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channels_last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)(union1)  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218 -&gt; 220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tf_output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deconv_layer1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configuration du modèle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single_step_model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tf.keras.Model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tf_input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outputs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tf_output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conpilation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du modèle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single_step_model.compile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rmsprop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custom_losses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mae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mse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custom_mse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custom_quad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single_step_model.summary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B1351BB6-BB79-4CCB-A6EE-79835F490493}"/>
              </a:ext>
            </a:extLst>
          </p:cNvPr>
          <p:cNvSpPr txBox="1"/>
          <p:nvPr/>
        </p:nvSpPr>
        <p:spPr>
          <a:xfrm>
            <a:off x="561108" y="72144"/>
            <a:ext cx="10588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Programme 5 : Réseau de neurone avec convolution c6m3v2 travaillant sur une série d’image 220*220 pixels</a:t>
            </a:r>
          </a:p>
        </p:txBody>
      </p:sp>
    </p:spTree>
    <p:extLst>
      <p:ext uri="{BB962C8B-B14F-4D97-AF65-F5344CB8AC3E}">
        <p14:creationId xmlns:p14="http://schemas.microsoft.com/office/powerpoint/2010/main" val="15588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F632F1D8-A617-4AC2-8839-43B475A09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382" y="376086"/>
            <a:ext cx="10224655" cy="51706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#Chargement des données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tableau_images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"./Images/Total/VIS8_MSG4-SEVI-MSG15-0100-NA-2019"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"jpg"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nbjours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700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1600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(long,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larg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nbcasex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nbcasey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  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anciennement tests au 5 juin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tableau_carré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 = []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train_dim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//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nbpredict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min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//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-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entrainement du modèle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single_step_history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single_step_model.fit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[: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train_dim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[: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train_dim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validation_data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train_dim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:-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nbpredict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train_dim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:-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nbpredict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validation_steps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Prédiction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prediction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single_step_model.predict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np.reshape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[i], 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len_seq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long,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larg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Temps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prediction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Predict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-"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Temps2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np.reshape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[i], 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len_seq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long,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larg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)), Temps +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"Attendu-"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Temps2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decode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np.reshape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[i], 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len_seq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long,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larg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)), Temps +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"x-"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dist_image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'./Images-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/'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Temps,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"x-"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"Attendu-"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"PNG"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dist_image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'./Images-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/'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Temps,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Predict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-"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"Attendu-"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"PNG"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Sauvegarde du modèle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single_step_model.save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'./Model-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/'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Temps +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'-c6m3.h5'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Dessin de la courbe d'apprentissage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PyQt5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__file__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dirname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plugin_path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path.join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("C:\Python\Miniconda3\envs\First\Library", 'plugins', 'PyQt5')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plugin_path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path.join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path.dirname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dirname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".."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".."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".."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"Library"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'plugins'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'PyQt5'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environ[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'QT_QPA_PLATFORM_PLUGIN_PATH'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plugin_path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plot_train_history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single_step_history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Temps +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'C6M3 V2 Training and Validation 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Temps)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51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="" xmlns:a16="http://schemas.microsoft.com/office/drawing/2014/main" id="{4361670C-4820-468E-9C54-210CAAAD51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7" t="11363" r="9404" b="6644"/>
          <a:stretch/>
        </p:blipFill>
        <p:spPr>
          <a:xfrm>
            <a:off x="270164" y="540327"/>
            <a:ext cx="11701136" cy="570460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4CE4B58C-B1C3-4A3E-AB12-330AC66D56FF}"/>
              </a:ext>
            </a:extLst>
          </p:cNvPr>
          <p:cNvSpPr txBox="1"/>
          <p:nvPr/>
        </p:nvSpPr>
        <p:spPr>
          <a:xfrm>
            <a:off x="7762009" y="6271368"/>
            <a:ext cx="3480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220*220 vecteurs couvrant une image </a:t>
            </a:r>
            <a:r>
              <a:rPr lang="fr-FR" sz="1400"/>
              <a:t>de 1170*1170 </a:t>
            </a:r>
            <a:r>
              <a:rPr lang="fr-FR" sz="1400" dirty="0"/>
              <a:t>pixels</a:t>
            </a:r>
          </a:p>
        </p:txBody>
      </p:sp>
    </p:spTree>
    <p:extLst>
      <p:ext uri="{BB962C8B-B14F-4D97-AF65-F5344CB8AC3E}">
        <p14:creationId xmlns:p14="http://schemas.microsoft.com/office/powerpoint/2010/main" val="115557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7ACF9582-145A-4C95-B015-8174C4241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39651"/>
            <a:ext cx="5451025" cy="279917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58E76E39-DB10-4486-891E-E6083DD2E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14" y="2039653"/>
            <a:ext cx="5451025" cy="277869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="" xmlns:a16="http://schemas.microsoft.com/office/drawing/2014/main" id="{7EBF5D68-0C88-4E41-9C4A-C70D1832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414" y="2039651"/>
            <a:ext cx="5451025" cy="277869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E5134176-50A5-4FA9-A7ED-7FBE797B132A}"/>
              </a:ext>
            </a:extLst>
          </p:cNvPr>
          <p:cNvSpPr txBox="1"/>
          <p:nvPr/>
        </p:nvSpPr>
        <p:spPr>
          <a:xfrm>
            <a:off x="357512" y="617095"/>
            <a:ext cx="7743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Méthode 1 :  Identification de chaque « nuage » et suivi d’une image à l’autre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="" xmlns:a16="http://schemas.microsoft.com/office/drawing/2014/main" id="{6681CB98-F87F-487F-AD68-DCFB6C98C377}"/>
              </a:ext>
            </a:extLst>
          </p:cNvPr>
          <p:cNvSpPr txBox="1"/>
          <p:nvPr/>
        </p:nvSpPr>
        <p:spPr>
          <a:xfrm>
            <a:off x="241235" y="128897"/>
            <a:ext cx="7549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/>
              <a:t>Récupération des vecteurs vents</a:t>
            </a:r>
          </a:p>
        </p:txBody>
      </p:sp>
      <p:sp>
        <p:nvSpPr>
          <p:cNvPr id="10" name="Pentagone 13">
            <a:extLst>
              <a:ext uri="{FF2B5EF4-FFF2-40B4-BE49-F238E27FC236}">
                <a16:creationId xmlns="" xmlns:a16="http://schemas.microsoft.com/office/drawing/2014/main" id="{2A1F8039-6888-4C1B-832C-D84084B1E546}"/>
              </a:ext>
            </a:extLst>
          </p:cNvPr>
          <p:cNvSpPr/>
          <p:nvPr/>
        </p:nvSpPr>
        <p:spPr>
          <a:xfrm>
            <a:off x="9104860" y="52100"/>
            <a:ext cx="895433" cy="593678"/>
          </a:xfrm>
          <a:prstGeom prst="homePlat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1" name="Chevron 14">
            <a:extLst>
              <a:ext uri="{FF2B5EF4-FFF2-40B4-BE49-F238E27FC236}">
                <a16:creationId xmlns="" xmlns:a16="http://schemas.microsoft.com/office/drawing/2014/main" id="{3DC9B042-F47E-4AFC-98CB-CFB3AECE5651}"/>
              </a:ext>
            </a:extLst>
          </p:cNvPr>
          <p:cNvSpPr/>
          <p:nvPr/>
        </p:nvSpPr>
        <p:spPr>
          <a:xfrm>
            <a:off x="9816819" y="52100"/>
            <a:ext cx="880754" cy="593678"/>
          </a:xfrm>
          <a:prstGeom prst="chevr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12" name="Chevron 15">
            <a:extLst>
              <a:ext uri="{FF2B5EF4-FFF2-40B4-BE49-F238E27FC236}">
                <a16:creationId xmlns="" xmlns:a16="http://schemas.microsoft.com/office/drawing/2014/main" id="{58C70DDE-4CA8-49AD-822C-7F95B6A8F9F6}"/>
              </a:ext>
            </a:extLst>
          </p:cNvPr>
          <p:cNvSpPr/>
          <p:nvPr/>
        </p:nvSpPr>
        <p:spPr>
          <a:xfrm>
            <a:off x="10553794" y="52100"/>
            <a:ext cx="880754" cy="593678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Chevron 16">
            <a:extLst>
              <a:ext uri="{FF2B5EF4-FFF2-40B4-BE49-F238E27FC236}">
                <a16:creationId xmlns="" xmlns:a16="http://schemas.microsoft.com/office/drawing/2014/main" id="{84C74408-5367-4DC5-B149-FEAE2D7D56E5}"/>
              </a:ext>
            </a:extLst>
          </p:cNvPr>
          <p:cNvSpPr/>
          <p:nvPr/>
        </p:nvSpPr>
        <p:spPr>
          <a:xfrm>
            <a:off x="11239360" y="52100"/>
            <a:ext cx="880754" cy="593678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5EE76A61-050D-43F0-A148-7DCF63B9BAEF}"/>
              </a:ext>
            </a:extLst>
          </p:cNvPr>
          <p:cNvSpPr txBox="1"/>
          <p:nvPr/>
        </p:nvSpPr>
        <p:spPr>
          <a:xfrm>
            <a:off x="9777595" y="-182"/>
            <a:ext cx="788677" cy="752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700"/>
              </a:lnSpc>
            </a:pPr>
            <a:r>
              <a:rPr lang="fr-FR" dirty="0"/>
              <a:t>Nuage</a:t>
            </a:r>
          </a:p>
          <a:p>
            <a:pPr algn="r">
              <a:lnSpc>
                <a:spcPts val="1700"/>
              </a:lnSpc>
            </a:pPr>
            <a:r>
              <a:rPr lang="fr-FR" dirty="0"/>
              <a:t>Et </a:t>
            </a:r>
          </a:p>
          <a:p>
            <a:pPr algn="r">
              <a:lnSpc>
                <a:spcPts val="1700"/>
              </a:lnSpc>
            </a:pPr>
            <a:r>
              <a:rPr lang="fr-FR" dirty="0"/>
              <a:t>Vent</a:t>
            </a:r>
          </a:p>
        </p:txBody>
      </p:sp>
    </p:spTree>
    <p:extLst>
      <p:ext uri="{BB962C8B-B14F-4D97-AF65-F5344CB8AC3E}">
        <p14:creationId xmlns:p14="http://schemas.microsoft.com/office/powerpoint/2010/main" val="345315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e 3"/>
          <p:cNvSpPr/>
          <p:nvPr/>
        </p:nvSpPr>
        <p:spPr>
          <a:xfrm>
            <a:off x="9104860" y="52100"/>
            <a:ext cx="895433" cy="593678"/>
          </a:xfrm>
          <a:prstGeom prst="homePlat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>
            <a:off x="9816819" y="52100"/>
            <a:ext cx="880754" cy="593678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6" name="Chevron 5"/>
          <p:cNvSpPr/>
          <p:nvPr/>
        </p:nvSpPr>
        <p:spPr>
          <a:xfrm>
            <a:off x="10553794" y="52100"/>
            <a:ext cx="880754" cy="593678"/>
          </a:xfrm>
          <a:prstGeom prst="chevro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Chevron 6"/>
          <p:cNvSpPr/>
          <p:nvPr/>
        </p:nvSpPr>
        <p:spPr>
          <a:xfrm>
            <a:off x="11239360" y="52100"/>
            <a:ext cx="880754" cy="593678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0483741" y="95354"/>
            <a:ext cx="915059" cy="534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700"/>
              </a:lnSpc>
            </a:pPr>
            <a:r>
              <a:rPr lang="fr-FR" dirty="0" err="1"/>
              <a:t>Redress</a:t>
            </a:r>
            <a:endParaRPr lang="fr-FR" dirty="0"/>
          </a:p>
          <a:p>
            <a:pPr algn="r">
              <a:lnSpc>
                <a:spcPts val="1700"/>
              </a:lnSpc>
            </a:pPr>
            <a:r>
              <a:rPr lang="fr-FR" dirty="0" err="1"/>
              <a:t>ement</a:t>
            </a:r>
            <a:endParaRPr lang="fr-FR" dirty="0"/>
          </a:p>
        </p:txBody>
      </p:sp>
      <p:grpSp>
        <p:nvGrpSpPr>
          <p:cNvPr id="9" name="Groupe 8"/>
          <p:cNvGrpSpPr>
            <a:grpSpLocks noChangeAspect="1"/>
          </p:cNvGrpSpPr>
          <p:nvPr/>
        </p:nvGrpSpPr>
        <p:grpSpPr>
          <a:xfrm>
            <a:off x="5904823" y="981084"/>
            <a:ext cx="6163016" cy="1993381"/>
            <a:chOff x="424750" y="1751081"/>
            <a:chExt cx="9860826" cy="3189410"/>
          </a:xfrm>
        </p:grpSpPr>
        <p:sp>
          <p:nvSpPr>
            <p:cNvPr id="10" name="Ellipse 9"/>
            <p:cNvSpPr/>
            <p:nvPr/>
          </p:nvSpPr>
          <p:spPr>
            <a:xfrm>
              <a:off x="7765576" y="2060811"/>
              <a:ext cx="2520000" cy="252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1" name="Connecteur droit 10"/>
            <p:cNvCxnSpPr/>
            <p:nvPr/>
          </p:nvCxnSpPr>
          <p:spPr>
            <a:xfrm flipH="1">
              <a:off x="8748219" y="1849724"/>
              <a:ext cx="482077" cy="309076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/>
            <p:cNvCxnSpPr/>
            <p:nvPr/>
          </p:nvCxnSpPr>
          <p:spPr>
            <a:xfrm flipH="1" flipV="1">
              <a:off x="723331" y="1906588"/>
              <a:ext cx="8229601" cy="141422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12"/>
            <p:cNvCxnSpPr/>
            <p:nvPr/>
          </p:nvCxnSpPr>
          <p:spPr>
            <a:xfrm flipH="1" flipV="1">
              <a:off x="723331" y="1906588"/>
              <a:ext cx="8382001" cy="686487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/>
            <p:nvPr/>
          </p:nvCxnSpPr>
          <p:spPr>
            <a:xfrm flipH="1" flipV="1">
              <a:off x="8038531" y="2509114"/>
              <a:ext cx="950726" cy="81169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/>
            <p:cNvCxnSpPr/>
            <p:nvPr/>
          </p:nvCxnSpPr>
          <p:spPr>
            <a:xfrm flipV="1">
              <a:off x="7980883" y="2509114"/>
              <a:ext cx="72278" cy="65836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ZoneTexte 15"/>
            <p:cNvSpPr txBox="1"/>
            <p:nvPr/>
          </p:nvSpPr>
          <p:spPr>
            <a:xfrm>
              <a:off x="7722121" y="2033732"/>
              <a:ext cx="381835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M</a:t>
              </a:r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9013418" y="3230119"/>
              <a:ext cx="336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O</a:t>
              </a: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424750" y="1751081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9302870" y="1816997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N</a:t>
              </a: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8260460" y="2875279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/>
                <a:t>α</a:t>
              </a:r>
              <a:endParaRPr lang="fr-FR" dirty="0"/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3540743" y="2092432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/>
                <a:t>β</a:t>
              </a:r>
              <a:endParaRPr lang="fr-FR" dirty="0"/>
            </a:p>
          </p:txBody>
        </p:sp>
        <p:sp>
          <p:nvSpPr>
            <p:cNvPr id="22" name="Arc 21"/>
            <p:cNvSpPr/>
            <p:nvPr/>
          </p:nvSpPr>
          <p:spPr>
            <a:xfrm rot="2507633">
              <a:off x="3161996" y="2097599"/>
              <a:ext cx="304505" cy="408570"/>
            </a:xfrm>
            <a:prstGeom prst="arc">
              <a:avLst>
                <a:gd name="adj1" fmla="val 16200000"/>
                <a:gd name="adj2" fmla="val 20579437"/>
              </a:avLst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Arc 22"/>
            <p:cNvSpPr/>
            <p:nvPr/>
          </p:nvSpPr>
          <p:spPr>
            <a:xfrm rot="15309286">
              <a:off x="8571064" y="2965668"/>
              <a:ext cx="304505" cy="408570"/>
            </a:xfrm>
            <a:prstGeom prst="arc">
              <a:avLst>
                <a:gd name="adj1" fmla="val 16200000"/>
                <a:gd name="adj2" fmla="val 20579437"/>
              </a:avLst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8959792" y="3814128"/>
              <a:ext cx="3827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R</a:t>
              </a:r>
              <a:r>
                <a:rPr lang="fr-FR" baseline="-25000" dirty="0"/>
                <a:t>T</a:t>
              </a: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1635093" y="3123214"/>
              <a:ext cx="381130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R</a:t>
              </a:r>
              <a:r>
                <a:rPr lang="fr-FR" baseline="-25000" dirty="0"/>
                <a:t>T</a:t>
              </a:r>
              <a:r>
                <a:rPr lang="fr-FR" dirty="0"/>
                <a:t> = Rayon de la Terre</a:t>
              </a:r>
            </a:p>
            <a:p>
              <a:r>
                <a:rPr lang="fr-FR" dirty="0"/>
                <a:t>R</a:t>
              </a:r>
              <a:r>
                <a:rPr lang="fr-FR" baseline="-25000" dirty="0"/>
                <a:t>T</a:t>
              </a:r>
              <a:r>
                <a:rPr lang="fr-FR" dirty="0"/>
                <a:t> = 6371 km</a:t>
              </a:r>
            </a:p>
            <a:p>
              <a:endParaRPr lang="fr-FR" dirty="0"/>
            </a:p>
            <a:p>
              <a:r>
                <a:rPr lang="fr-FR" dirty="0"/>
                <a:t>H = Rayon de l’altitude géostationnaire</a:t>
              </a:r>
            </a:p>
            <a:p>
              <a:r>
                <a:rPr lang="fr-FR" dirty="0"/>
                <a:t>H = 6371 + 35 786 = 42 157 km</a:t>
              </a:r>
              <a:endParaRPr lang="fr-FR" baseline="-25000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4653891" y="2615967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H</a:t>
              </a:r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9127002" y="2408409"/>
              <a:ext cx="4395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M’</a:t>
              </a:r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779070" y="2662270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h</a:t>
              </a: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951" y="4935330"/>
            <a:ext cx="5254888" cy="1133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2" name="ZoneTexte 31">
                <a:extLst>
                  <a:ext uri="{FF2B5EF4-FFF2-40B4-BE49-F238E27FC236}">
                    <a16:creationId xmlns="" xmlns:a16="http://schemas.microsoft.com/office/drawing/2014/main" id="{09DC8848-0A50-4E32-B45A-9521CFED20D7}"/>
                  </a:ext>
                </a:extLst>
              </p:cNvPr>
              <p:cNvSpPr txBox="1"/>
              <p:nvPr/>
            </p:nvSpPr>
            <p:spPr>
              <a:xfrm>
                <a:off x="241234" y="697571"/>
                <a:ext cx="5663589" cy="53890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600" dirty="0" smtClean="0"/>
                  <a:t>x la fraction de rayon de la Terre tel que OM’ = x </a:t>
                </a:r>
                <a:r>
                  <a:rPr lang="fr-FR" sz="1600" i="1" dirty="0" smtClean="0"/>
                  <a:t>R</a:t>
                </a:r>
                <a:r>
                  <a:rPr lang="fr-FR" sz="1600" i="1" baseline="-25000" dirty="0" smtClean="0"/>
                  <a:t>T</a:t>
                </a:r>
              </a:p>
              <a:p>
                <a:endParaRPr lang="fr-FR" i="1" baseline="-25000" dirty="0"/>
              </a:p>
              <a:p>
                <a:r>
                  <a:rPr lang="fr-FR" sz="1600" i="1" dirty="0" smtClean="0"/>
                  <a:t>Dans OMP : </a:t>
                </a:r>
                <a:r>
                  <a:rPr lang="fr-FR" i="1" dirty="0" smtClean="0"/>
                  <a:t>h </a:t>
                </a:r>
                <a:r>
                  <a:rPr lang="fr-FR" dirty="0"/>
                  <a:t>= </a:t>
                </a:r>
                <a:r>
                  <a:rPr lang="fr-FR" i="1" dirty="0"/>
                  <a:t>R</a:t>
                </a:r>
                <a:r>
                  <a:rPr lang="fr-FR" i="1" baseline="-25000" dirty="0"/>
                  <a:t>T</a:t>
                </a:r>
                <a:r>
                  <a:rPr lang="fr-FR" i="1" dirty="0"/>
                  <a:t> </a:t>
                </a:r>
                <a:r>
                  <a:rPr lang="fr-FR" i="1" dirty="0" smtClean="0"/>
                  <a:t>sin</a:t>
                </a:r>
                <a:r>
                  <a:rPr lang="fr-FR" dirty="0" smtClean="0"/>
                  <a:t>(</a:t>
                </a:r>
                <a:r>
                  <a:rPr lang="el-GR" dirty="0" smtClean="0"/>
                  <a:t>α</a:t>
                </a:r>
                <a:r>
                  <a:rPr lang="fr-FR" dirty="0" smtClean="0"/>
                  <a:t>)</a:t>
                </a:r>
              </a:p>
              <a:p>
                <a:r>
                  <a:rPr lang="fr-FR" sz="1600" b="0" dirty="0" smtClean="0"/>
                  <a:t>Dans OSM’ :</a:t>
                </a:r>
                <a:r>
                  <a:rPr lang="fr-FR" b="0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fr-FR" i="1">
                            <a:latin typeface="Cambria Math"/>
                          </a:rPr>
                          <m:t>𝑥</m:t>
                        </m:r>
                        <m:r>
                          <a:rPr lang="fr-FR" i="1">
                            <a:latin typeface="Cambria Math"/>
                          </a:rPr>
                          <m:t> </m:t>
                        </m:r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fr-FR" i="1">
                                <a:latin typeface="Cambria Math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r>
                          <a:rPr lang="fr-FR" b="0" i="1" smtClean="0">
                            <a:latin typeface="Cambria Math"/>
                          </a:rPr>
                          <m:t>𝐻</m:t>
                        </m:r>
                      </m:den>
                    </m:f>
                  </m:oMath>
                </a14:m>
                <a:r>
                  <a:rPr lang="fr-FR" i="1" dirty="0" smtClean="0"/>
                  <a:t> = tan (</a:t>
                </a:r>
                <a:r>
                  <a:rPr lang="el-GR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β</a:t>
                </a:r>
                <a:r>
                  <a:rPr lang="fr-FR" i="1" dirty="0" smtClean="0"/>
                  <a:t>)</a:t>
                </a:r>
              </a:p>
              <a:p>
                <a:r>
                  <a:rPr lang="fr-FR" sz="1600" i="1" dirty="0" smtClean="0"/>
                  <a:t>Dans SMP et OMP :   </a:t>
                </a:r>
                <a:r>
                  <a:rPr lang="fr-FR" i="1" dirty="0" smtClean="0"/>
                  <a:t>H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/>
                          </a:rPr>
                          <m:t>h</m:t>
                        </m:r>
                      </m:num>
                      <m:den>
                        <m:func>
                          <m:func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/>
                              </a:rPr>
                              <m:t>tan</m:t>
                            </m:r>
                          </m:fNam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fr-FR" b="0" i="1" smtClea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  <m:r>
                              <a:rPr lang="fr-FR" b="0" i="1" smtClean="0">
                                <a:latin typeface="Cambria Math"/>
                              </a:rPr>
                              <m:t>)</m:t>
                            </m:r>
                          </m:e>
                        </m:func>
                      </m:den>
                    </m:f>
                    <m:r>
                      <a:rPr lang="fr-FR" b="0" i="1" smtClean="0">
                        <a:latin typeface="Cambria Math"/>
                      </a:rPr>
                      <m:t>+ </m:t>
                    </m:r>
                    <m:f>
                      <m:fPr>
                        <m:ctrlPr>
                          <a:rPr lang="fr-FR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/>
                          </a:rPr>
                          <m:t>h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</a:rPr>
                          <m:t>tan</m:t>
                        </m:r>
                        <m:r>
                          <a:rPr lang="fr-FR" b="0" i="1" smtClean="0">
                            <a:latin typeface="Cambria Math"/>
                          </a:rPr>
                          <m:t>⁡(</m:t>
                        </m:r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𝛽</m:t>
                        </m:r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fr-FR" i="1" dirty="0" smtClean="0"/>
              </a:p>
              <a:p>
                <a:endParaRPr lang="fr-FR" i="1" dirty="0"/>
              </a:p>
              <a:p>
                <a:r>
                  <a:rPr lang="fr-FR" sz="1400" i="1" dirty="0" smtClean="0"/>
                  <a:t>D’où </a:t>
                </a:r>
                <a:r>
                  <a:rPr lang="fr-FR" i="1" dirty="0" smtClean="0"/>
                  <a:t> H = RT cos (</a:t>
                </a:r>
                <a:r>
                  <a:rPr lang="el-GR" dirty="0"/>
                  <a:t>α</a:t>
                </a:r>
                <a:r>
                  <a:rPr lang="fr-FR" dirty="0" smtClean="0"/>
                  <a:t>)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/>
                          </a:rPr>
                          <m:t>𝐻</m:t>
                        </m:r>
                      </m:num>
                      <m:den>
                        <m:r>
                          <a:rPr lang="fr-FR" b="0" i="1" smtClean="0">
                            <a:latin typeface="Cambria Math"/>
                          </a:rPr>
                          <m:t>𝑥</m:t>
                        </m:r>
                      </m:den>
                    </m:f>
                  </m:oMath>
                </a14:m>
                <a:r>
                  <a:rPr lang="fr-FR" i="1" dirty="0" smtClean="0"/>
                  <a:t> sin (</a:t>
                </a:r>
                <a:r>
                  <a:rPr lang="el-GR" dirty="0" smtClean="0"/>
                  <a:t>α</a:t>
                </a:r>
                <a:r>
                  <a:rPr lang="fr-FR" dirty="0" smtClean="0"/>
                  <a:t>) </a:t>
                </a:r>
              </a:p>
              <a:p>
                <a:r>
                  <a:rPr lang="fr-FR" i="1" dirty="0" smtClean="0"/>
                  <a:t>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/>
                          </a:rPr>
                          <m:t>𝑥𝐻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fr-FR" i="1">
                                <a:latin typeface="Cambria Math"/>
                                <a:ea typeface="Cambria Math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fr-FR" i="1">
                                    <a:latin typeface="Cambria Math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fr-FR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fr-FR" i="1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fr-FR" i="1">
                                    <a:latin typeface="Cambria Math"/>
                                    <a:ea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/>
                                        <a:ea typeface="Cambria Math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/>
                                        <a:ea typeface="Cambria Math"/>
                                      </a:rPr>
                                      <m:t>𝑇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fr-FR" i="1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r-FR" i="1">
                                <a:latin typeface="Cambria Math"/>
                                <a:ea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fr-FR" i="1">
                                    <a:latin typeface="Cambria Math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fr-FR" i="1">
                                    <a:latin typeface="Cambria Math"/>
                                    <a:ea typeface="Cambria Math"/>
                                  </a:rPr>
                                  <m:t>𝐻</m:t>
                                </m:r>
                              </m:e>
                              <m:sup>
                                <m:r>
                                  <a:rPr lang="fr-FR" i="1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fr-FR" b="0" i="1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fr-FR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/>
                          </a:rPr>
                          <m:t>𝑥</m:t>
                        </m:r>
                        <m:r>
                          <a:rPr lang="fr-FR" b="0" i="1" smtClean="0">
                            <a:latin typeface="Cambria Math"/>
                          </a:rPr>
                          <m:t>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fr-FR" i="1">
                                <a:latin typeface="Cambria Math"/>
                                <a:ea typeface="Cambria Math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fr-FR" i="1">
                                    <a:latin typeface="Cambria Math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fr-FR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fr-FR" i="1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fr-FR" i="1">
                                    <a:latin typeface="Cambria Math"/>
                                    <a:ea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/>
                                        <a:ea typeface="Cambria Math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/>
                                        <a:ea typeface="Cambria Math"/>
                                      </a:rPr>
                                      <m:t>𝑇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fr-FR" i="1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r-FR" i="1">
                                <a:latin typeface="Cambria Math"/>
                                <a:ea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fr-FR" i="1">
                                    <a:latin typeface="Cambria Math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fr-FR" i="1">
                                    <a:latin typeface="Cambria Math"/>
                                    <a:ea typeface="Cambria Math"/>
                                  </a:rPr>
                                  <m:t>𝐻</m:t>
                                </m:r>
                              </m:e>
                              <m:sup>
                                <m:r>
                                  <a:rPr lang="fr-FR" i="1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func>
                      <m:funcPr>
                        <m:ctrlPr>
                          <a:rPr lang="fr-FR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r-FR" b="0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</m:d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+ </m:t>
                        </m:r>
                        <m:f>
                          <m:fPr>
                            <m:ctrlPr>
                              <a:rPr lang="fr-FR" b="0" i="1" smtClean="0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fr-FR" b="0" i="1" smtClean="0">
                                <a:latin typeface="Cambria Math"/>
                                <a:ea typeface="Cambria Math"/>
                              </a:rPr>
                              <m:t>𝐻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fr-FR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fr-FR" b="0" i="1" smtClean="0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/>
                                        <a:ea typeface="Cambria Math"/>
                                      </a:rPr>
                                      <m:t>𝐻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func>
                          <m:funcPr>
                            <m:ctrlPr>
                              <a:rPr lang="fr-FR" b="0" i="1" smtClean="0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/>
                                <a:ea typeface="Cambria Math"/>
                              </a:rPr>
                              <m:t>sin</m:t>
                            </m:r>
                          </m:fName>
                          <m:e>
                            <m:r>
                              <a:rPr lang="fr-FR" b="0" i="1" smtClean="0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fr-FR" b="0" i="1" smtClea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  <m:r>
                              <a:rPr lang="fr-FR" b="0" i="1" smtClean="0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fr-FR" i="1" dirty="0" smtClean="0"/>
              </a:p>
              <a:p>
                <a:r>
                  <a:rPr lang="fr-FR" sz="1600" i="1" dirty="0" smtClean="0"/>
                  <a:t>Posons </a:t>
                </a:r>
                <a:r>
                  <a:rPr lang="el-GR" sz="1600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θ</a:t>
                </a:r>
                <a:r>
                  <a:rPr lang="fr-FR" sz="1600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tel que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r-FR" b="0" i="1" smtClean="0">
                            <a:latin typeface="Cambria Math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  <a:cs typeface="Arial" panose="020B0604020202020204" pitchFamily="34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fr-FR" b="0" i="1" smtClean="0">
                                <a:latin typeface="Cambria Math"/>
                                <a:ea typeface="Cambria Math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/>
                                <a:ea typeface="Cambria Math"/>
                                <a:cs typeface="Arial" panose="020B0604020202020204" pitchFamily="34" charset="0"/>
                              </a:rPr>
                              <m:t>𝜃</m:t>
                            </m:r>
                          </m:e>
                        </m:d>
                        <m:r>
                          <a:rPr lang="fr-FR" b="0" i="1" smtClean="0">
                            <a:latin typeface="Cambria Math"/>
                            <a:ea typeface="Cambria Math"/>
                            <a:cs typeface="Arial" panose="020B0604020202020204" pitchFamily="34" charset="0"/>
                          </a:rPr>
                          <m:t>=</m:t>
                        </m:r>
                        <m:f>
                          <m:fPr>
                            <m:ctrlPr>
                              <a:rPr lang="fr-FR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fr-FR" i="1">
                                <a:latin typeface="Cambria Math"/>
                              </a:rPr>
                              <m:t>𝑥</m:t>
                            </m:r>
                            <m:r>
                              <a:rPr lang="fr-FR" i="1">
                                <a:latin typeface="Cambria Math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/>
                                  </a:rPr>
                                  <m:t>𝑇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fr-FR" i="1">
                                    <a:latin typeface="Cambria Math"/>
                                    <a:ea typeface="Cambria Math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fr-FR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i="1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fr-FR" i="1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fr-FR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/>
                                            <a:ea typeface="Cambria Math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fr-FR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fr-FR" i="1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fr-FR" i="1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fr-FR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i="1">
                                        <a:latin typeface="Cambria Math"/>
                                        <a:ea typeface="Cambria Math"/>
                                      </a:rPr>
                                      <m:t>𝐻</m:t>
                                    </m:r>
                                  </m:e>
                                  <m:sup>
                                    <m:r>
                                      <a:rPr lang="fr-FR" i="1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 </m:t>
                        </m:r>
                      </m:e>
                    </m:func>
                    <m:r>
                      <a:rPr lang="fr-FR" b="0" i="1" smtClean="0">
                        <a:latin typeface="Cambria Math"/>
                        <a:cs typeface="Arial" panose="020B0604020202020204" pitchFamily="34" charset="0"/>
                      </a:rPr>
                      <m:t>,  </m:t>
                    </m:r>
                    <m:func>
                      <m:funcPr>
                        <m:ctrlPr>
                          <a:rPr lang="fr-FR" i="1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  <a:ea typeface="Cambria Math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r-FR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fr-FR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fr-FR" i="1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fr-FR" i="1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fr-FR" i="1">
                            <a:latin typeface="Cambria Math"/>
                            <a:ea typeface="Cambria Math"/>
                          </a:rPr>
                          <m:t>𝐻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fr-FR" i="1">
                                <a:latin typeface="Cambria Math"/>
                                <a:ea typeface="Cambria Math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fr-FR" i="1">
                                    <a:latin typeface="Cambria Math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fr-FR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fr-FR" i="1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fr-FR" i="1">
                                    <a:latin typeface="Cambria Math"/>
                                    <a:ea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/>
                                        <a:ea typeface="Cambria Math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/>
                                        <a:ea typeface="Cambria Math"/>
                                      </a:rPr>
                                      <m:t>𝑇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fr-FR" i="1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r-FR" i="1">
                                <a:latin typeface="Cambria Math"/>
                                <a:ea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fr-FR" i="1">
                                    <a:latin typeface="Cambria Math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fr-FR" i="1">
                                    <a:latin typeface="Cambria Math"/>
                                    <a:ea typeface="Cambria Math"/>
                                  </a:rPr>
                                  <m:t>𝐻</m:t>
                                </m:r>
                              </m:e>
                              <m:sup>
                                <m:r>
                                  <a:rPr lang="fr-FR" i="1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fr-FR" i="1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fr-FR" sz="1600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Alors</a:t>
                </a:r>
                <a:r>
                  <a:rPr lang="fr-FR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r-FR" b="0" i="1" smtClean="0">
                            <a:latin typeface="Cambria Math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  <a:cs typeface="Arial" panose="020B0604020202020204" pitchFamily="34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fr-FR" b="0" i="1" smtClean="0">
                                <a:latin typeface="Cambria Math"/>
                                <a:ea typeface="Cambria Math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/>
                                <a:ea typeface="Cambria Math"/>
                                <a:cs typeface="Arial" panose="020B0604020202020204" pitchFamily="34" charset="0"/>
                              </a:rPr>
                              <m:t>𝛼</m:t>
                            </m:r>
                            <m:r>
                              <a:rPr lang="fr-FR" b="0" i="1" smtClean="0">
                                <a:latin typeface="Cambria Math"/>
                                <a:ea typeface="Cambria Math"/>
                                <a:cs typeface="Arial" panose="020B0604020202020204" pitchFamily="34" charset="0"/>
                              </a:rPr>
                              <m:t>+ </m:t>
                            </m:r>
                            <m:r>
                              <a:rPr lang="fr-FR" b="0" i="1" smtClean="0">
                                <a:latin typeface="Cambria Math"/>
                                <a:ea typeface="Cambria Math"/>
                                <a:cs typeface="Arial" panose="020B0604020202020204" pitchFamily="34" charset="0"/>
                              </a:rPr>
                              <m:t>𝜃</m:t>
                            </m:r>
                            <m:r>
                              <a:rPr lang="fr-FR" b="0" i="1" smtClean="0">
                                <a:latin typeface="Cambria Math"/>
                                <a:ea typeface="Cambria Math"/>
                                <a:cs typeface="Arial" panose="020B0604020202020204" pitchFamily="34" charset="0"/>
                              </a:rPr>
                              <m:t> </m:t>
                            </m:r>
                          </m:e>
                        </m:d>
                        <m:r>
                          <a:rPr lang="fr-FR" b="0" i="1" smtClean="0">
                            <a:latin typeface="Cambria Math"/>
                            <a:ea typeface="Cambria Math"/>
                            <a:cs typeface="Arial" panose="020B0604020202020204" pitchFamily="34" charset="0"/>
                          </a:rPr>
                          <m:t>=</m:t>
                        </m:r>
                        <m:f>
                          <m:fPr>
                            <m:ctrlPr>
                              <a:rPr lang="fr-FR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fr-FR" i="1">
                                <a:latin typeface="Cambria Math"/>
                              </a:rPr>
                              <m:t>𝑥𝐻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fr-FR" i="1">
                                    <a:latin typeface="Cambria Math"/>
                                    <a:ea typeface="Cambria Math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fr-FR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i="1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fr-FR" i="1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fr-FR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/>
                                            <a:ea typeface="Cambria Math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fr-FR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fr-FR" i="1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fr-FR" i="1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fr-FR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i="1">
                                        <a:latin typeface="Cambria Math"/>
                                        <a:ea typeface="Cambria Math"/>
                                      </a:rPr>
                                      <m:t>𝐻</m:t>
                                    </m:r>
                                  </m:e>
                                  <m:sup>
                                    <m:r>
                                      <a:rPr lang="fr-FR" i="1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</m:e>
                    </m:func>
                  </m:oMath>
                </a14:m>
                <a:endParaRPr lang="fr-FR" b="0" i="1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fr-FR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Et 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/>
                        <a:ea typeface="Cambria Math"/>
                        <a:cs typeface="Arial" panose="020B0604020202020204" pitchFamily="34" charset="0"/>
                      </a:rPr>
                      <m:t>𝛼</m:t>
                    </m:r>
                    <m:r>
                      <a:rPr lang="fr-FR" b="0" i="1" smtClean="0">
                        <a:latin typeface="Cambria Math"/>
                        <a:ea typeface="Cambria Math"/>
                        <a:cs typeface="Arial" panose="020B0604020202020204" pitchFamily="34" charset="0"/>
                      </a:rPr>
                      <m:t>=</m:t>
                    </m:r>
                    <m:func>
                      <m:funcPr>
                        <m:ctrlPr>
                          <a:rPr lang="fr-FR" b="0" i="1" smtClean="0">
                            <a:latin typeface="Cambria Math"/>
                            <a:ea typeface="Cambria Math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  <a:ea typeface="Cambria Math"/>
                            <a:cs typeface="Arial" panose="020B0604020202020204" pitchFamily="34" charset="0"/>
                          </a:rPr>
                          <m:t>arcsin</m:t>
                        </m:r>
                      </m:fName>
                      <m:e>
                        <m:d>
                          <m:dPr>
                            <m:ctrlPr>
                              <a:rPr lang="fr-FR" b="0" i="1" smtClean="0">
                                <a:latin typeface="Cambria Math"/>
                                <a:ea typeface="Cambria Math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fr-FR" i="1">
                                    <a:latin typeface="Cambria Math"/>
                                  </a:rPr>
                                  <m:t>𝑥𝐻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fr-FR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fr-FR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i="1">
                                            <a:latin typeface="Cambria Math"/>
                                            <a:ea typeface="Cambria Math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fr-FR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fr-FR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fr-FR" i="1">
                                                <a:latin typeface="Cambria Math"/>
                                                <a:ea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i="1">
                                                <a:latin typeface="Cambria Math"/>
                                                <a:ea typeface="Cambria Math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fr-FR" i="1">
                                                <a:latin typeface="Cambria Math"/>
                                                <a:ea typeface="Cambria Math"/>
                                              </a:rPr>
                                              <m:t>𝑇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fr-FR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fr-FR" i="1">
                                        <a:latin typeface="Cambria Math"/>
                                        <a:ea typeface="Cambria Math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fr-FR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i="1">
                                            <a:latin typeface="Cambria Math"/>
                                            <a:ea typeface="Cambria Math"/>
                                          </a:rPr>
                                          <m:t>𝐻</m:t>
                                        </m:r>
                                      </m:e>
                                      <m:sup>
                                        <m:r>
                                          <a:rPr lang="fr-FR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den>
                            </m:f>
                          </m:e>
                        </m:d>
                      </m:e>
                    </m:func>
                    <m:r>
                      <a:rPr lang="fr-FR" b="0" i="1" smtClean="0">
                        <a:latin typeface="Cambria Math"/>
                        <a:ea typeface="Cambria Math"/>
                        <a:cs typeface="Arial" panose="020B0604020202020204" pitchFamily="34" charset="0"/>
                      </a:rPr>
                      <m:t>−</m:t>
                    </m:r>
                    <m:func>
                      <m:funcPr>
                        <m:ctrlPr>
                          <a:rPr lang="fr-FR" b="0" i="1" smtClean="0">
                            <a:latin typeface="Cambria Math"/>
                            <a:ea typeface="Cambria Math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  <a:ea typeface="Cambria Math"/>
                            <a:cs typeface="Arial" panose="020B0604020202020204" pitchFamily="34" charset="0"/>
                          </a:rPr>
                          <m:t>arcsin</m:t>
                        </m:r>
                      </m:fName>
                      <m:e>
                        <m:d>
                          <m:dPr>
                            <m:ctrlPr>
                              <a:rPr lang="fr-FR" b="0" i="1" smtClean="0">
                                <a:latin typeface="Cambria Math"/>
                                <a:ea typeface="Cambria Math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fr-FR" i="1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fr-FR" i="1">
                                    <a:latin typeface="Cambria Math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/>
                                      </a:rPr>
                                      <m:t>𝑇</m:t>
                                    </m:r>
                                  </m:sub>
                                </m:sSub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fr-FR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fr-FR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i="1">
                                            <a:latin typeface="Cambria Math"/>
                                            <a:ea typeface="Cambria Math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fr-FR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fr-FR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fr-FR" i="1">
                                                <a:latin typeface="Cambria Math"/>
                                                <a:ea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i="1">
                                                <a:latin typeface="Cambria Math"/>
                                                <a:ea typeface="Cambria Math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fr-FR" i="1">
                                                <a:latin typeface="Cambria Math"/>
                                                <a:ea typeface="Cambria Math"/>
                                              </a:rPr>
                                              <m:t>𝑇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fr-FR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fr-FR" i="1">
                                        <a:latin typeface="Cambria Math"/>
                                        <a:ea typeface="Cambria Math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fr-FR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i="1">
                                            <a:latin typeface="Cambria Math"/>
                                            <a:ea typeface="Cambria Math"/>
                                          </a:rPr>
                                          <m:t>𝐻</m:t>
                                        </m:r>
                                      </m:e>
                                      <m:sup>
                                        <m:r>
                                          <a:rPr lang="fr-FR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fr-FR" b="0" i="1" dirty="0" smtClean="0">
                  <a:latin typeface="Arial" panose="020B0604020202020204" pitchFamily="34" charset="0"/>
                  <a:ea typeface="Cambria Math"/>
                  <a:cs typeface="Arial" panose="020B0604020202020204" pitchFamily="34" charset="0"/>
                </a:endParaRPr>
              </a:p>
              <a:p>
                <a:r>
                  <a:rPr lang="fr-FR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Or</a:t>
                </a:r>
              </a:p>
              <a:p>
                <a:r>
                  <a:rPr lang="fr-FR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r-FR" b="0" i="1" smtClean="0">
                            <a:latin typeface="Cambria Math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  <a:cs typeface="Arial" panose="020B0604020202020204" pitchFamily="34" charset="0"/>
                          </a:rPr>
                          <m:t>arcsin</m:t>
                        </m:r>
                      </m:fName>
                      <m:e>
                        <m:d>
                          <m:dPr>
                            <m:ctrlPr>
                              <a:rPr lang="fr-FR" b="0" i="1" smtClean="0"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fr-FR" b="0" i="1" smtClean="0">
                        <a:latin typeface="Cambria Math"/>
                        <a:cs typeface="Arial" panose="020B0604020202020204" pitchFamily="34" charset="0"/>
                      </a:rPr>
                      <m:t>−</m:t>
                    </m:r>
                    <m:func>
                      <m:funcPr>
                        <m:ctrlPr>
                          <a:rPr lang="fr-FR" b="0" i="1" smtClean="0">
                            <a:latin typeface="Cambria Math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  <a:cs typeface="Arial" panose="020B0604020202020204" pitchFamily="34" charset="0"/>
                          </a:rPr>
                          <m:t>arcsin</m:t>
                        </m:r>
                      </m:fName>
                      <m:e>
                        <m:d>
                          <m:dPr>
                            <m:ctrlPr>
                              <a:rPr lang="fr-FR" b="0" i="1" smtClean="0"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d>
                      </m:e>
                    </m:func>
                    <m:r>
                      <a:rPr lang="fr-FR" b="0" i="1" smtClean="0">
                        <a:latin typeface="Cambria Math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  <a:cs typeface="Arial" panose="020B0604020202020204" pitchFamily="34" charset="0"/>
                      </a:rPr>
                      <m:t>arcsin</m:t>
                    </m:r>
                    <m:r>
                      <a:rPr lang="fr-FR" b="0" i="1" smtClean="0">
                        <a:latin typeface="Cambria Math"/>
                        <a:cs typeface="Arial" panose="020B0604020202020204" pitchFamily="34" charset="0"/>
                      </a:rPr>
                      <m:t>⁡(</m:t>
                    </m:r>
                    <m:r>
                      <a:rPr lang="fr-FR" b="0" i="1" smtClean="0">
                        <a:latin typeface="Cambria Math"/>
                        <a:cs typeface="Arial" panose="020B0604020202020204" pitchFamily="34" charset="0"/>
                      </a:rPr>
                      <m:t>𝑥</m:t>
                    </m:r>
                    <m:rad>
                      <m:radPr>
                        <m:degHide m:val="on"/>
                        <m:ctrlPr>
                          <a:rPr lang="fr-FR" b="0" i="1" smtClean="0">
                            <a:latin typeface="Cambria Math"/>
                            <a:cs typeface="Arial" panose="020B0604020202020204" pitchFamily="34" charset="0"/>
                          </a:rPr>
                        </m:ctrlPr>
                      </m:radPr>
                      <m:deg/>
                      <m:e>
                        <m:r>
                          <a:rPr lang="fr-FR" b="0" i="1" smtClean="0">
                            <a:latin typeface="Cambria Math"/>
                            <a:cs typeface="Arial" panose="020B0604020202020204" pitchFamily="34" charset="0"/>
                          </a:rPr>
                          <m:t>1−</m:t>
                        </m:r>
                        <m:sSup>
                          <m:sSupPr>
                            <m:ctrlPr>
                              <a:rPr lang="fr-FR" b="0" i="1" smtClean="0"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fr-FR" b="0" i="1" smtClean="0">
                        <a:latin typeface="Cambria Math"/>
                        <a:cs typeface="Arial" panose="020B0604020202020204" pitchFamily="34" charset="0"/>
                      </a:rPr>
                      <m:t>−</m:t>
                    </m:r>
                    <m:r>
                      <a:rPr lang="fr-FR" b="0" i="1" smtClean="0">
                        <a:latin typeface="Cambria Math"/>
                        <a:cs typeface="Arial" panose="020B0604020202020204" pitchFamily="34" charset="0"/>
                      </a:rPr>
                      <m:t>𝑦</m:t>
                    </m:r>
                    <m:rad>
                      <m:radPr>
                        <m:degHide m:val="on"/>
                        <m:ctrlPr>
                          <a:rPr lang="fr-FR" b="0" i="1" smtClean="0">
                            <a:latin typeface="Cambria Math"/>
                            <a:cs typeface="Arial" panose="020B0604020202020204" pitchFamily="34" charset="0"/>
                          </a:rPr>
                        </m:ctrlPr>
                      </m:radPr>
                      <m:deg/>
                      <m:e>
                        <m:r>
                          <a:rPr lang="fr-FR" b="0" i="1" smtClean="0">
                            <a:latin typeface="Cambria Math"/>
                            <a:cs typeface="Arial" panose="020B0604020202020204" pitchFamily="34" charset="0"/>
                          </a:rPr>
                          <m:t>1−</m:t>
                        </m:r>
                        <m:sSup>
                          <m:sSupPr>
                            <m:ctrlPr>
                              <a:rPr lang="fr-FR" b="0" i="1" smtClean="0"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fr-FR" b="0" i="1" smtClean="0">
                        <a:latin typeface="Cambria Math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fr-FR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2" name="ZoneTexte 31">
                <a:extLst>
                  <a:ext uri="{FF2B5EF4-FFF2-40B4-BE49-F238E27FC236}">
                    <a16:creationId xmlns="" xmlns:a16="http://schemas.microsoft.com/office/drawing/2014/main" id="{09DC8848-0A50-4E32-B45A-9521CFED2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34" y="697571"/>
                <a:ext cx="5663589" cy="5389039"/>
              </a:xfrm>
              <a:prstGeom prst="rect">
                <a:avLst/>
              </a:prstGeom>
              <a:blipFill rotWithShape="1">
                <a:blip r:embed="rId3"/>
                <a:stretch>
                  <a:fillRect l="-969" t="-3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>
            <a:extLst>
              <a:ext uri="{FF2B5EF4-FFF2-40B4-BE49-F238E27FC236}">
                <a16:creationId xmlns="" xmlns:a16="http://schemas.microsoft.com/office/drawing/2014/main" id="{E2E9A88E-D6E7-4F27-AF5D-D481C21178A6}"/>
              </a:ext>
            </a:extLst>
          </p:cNvPr>
          <p:cNvSpPr txBox="1"/>
          <p:nvPr/>
        </p:nvSpPr>
        <p:spPr>
          <a:xfrm>
            <a:off x="241235" y="128897"/>
            <a:ext cx="8611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 smtClean="0"/>
              <a:t>Calculs du Redressement </a:t>
            </a:r>
            <a:r>
              <a:rPr lang="fr-FR" sz="2000" b="1" u="sng" dirty="0"/>
              <a:t>des </a:t>
            </a:r>
            <a:r>
              <a:rPr lang="fr-FR" sz="2000" b="1" u="sng" dirty="0" smtClean="0"/>
              <a:t>données</a:t>
            </a:r>
            <a:endParaRPr lang="fr-FR" sz="2000" b="1" u="sng" dirty="0"/>
          </a:p>
        </p:txBody>
      </p:sp>
      <p:sp>
        <p:nvSpPr>
          <p:cNvPr id="34" name="ZoneTexte 33"/>
          <p:cNvSpPr txBox="1"/>
          <p:nvPr/>
        </p:nvSpPr>
        <p:spPr>
          <a:xfrm>
            <a:off x="10246907" y="1762791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424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E2E9A88E-D6E7-4F27-AF5D-D481C21178A6}"/>
              </a:ext>
            </a:extLst>
          </p:cNvPr>
          <p:cNvSpPr txBox="1"/>
          <p:nvPr/>
        </p:nvSpPr>
        <p:spPr>
          <a:xfrm>
            <a:off x="241235" y="128897"/>
            <a:ext cx="8611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 smtClean="0"/>
              <a:t>Principes de la convolution (suite) </a:t>
            </a:r>
            <a:endParaRPr lang="fr-FR" sz="2000" b="1" u="sng" dirty="0"/>
          </a:p>
        </p:txBody>
      </p:sp>
      <p:sp>
        <p:nvSpPr>
          <p:cNvPr id="5" name="Chevron 4">
            <a:extLst>
              <a:ext uri="{FF2B5EF4-FFF2-40B4-BE49-F238E27FC236}">
                <a16:creationId xmlns="" xmlns:a16="http://schemas.microsoft.com/office/drawing/2014/main" id="{800B94A6-4C16-40D6-8DBB-EA53E7E1844F}"/>
              </a:ext>
            </a:extLst>
          </p:cNvPr>
          <p:cNvSpPr/>
          <p:nvPr/>
        </p:nvSpPr>
        <p:spPr>
          <a:xfrm>
            <a:off x="11239360" y="52100"/>
            <a:ext cx="880754" cy="593678"/>
          </a:xfrm>
          <a:prstGeom prst="chevr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" name="Pentagone 5">
            <a:extLst>
              <a:ext uri="{FF2B5EF4-FFF2-40B4-BE49-F238E27FC236}">
                <a16:creationId xmlns="" xmlns:a16="http://schemas.microsoft.com/office/drawing/2014/main" id="{04138BD0-3801-43CA-854C-E7C06B5E2ECA}"/>
              </a:ext>
            </a:extLst>
          </p:cNvPr>
          <p:cNvSpPr/>
          <p:nvPr/>
        </p:nvSpPr>
        <p:spPr>
          <a:xfrm>
            <a:off x="9104860" y="52100"/>
            <a:ext cx="895433" cy="593678"/>
          </a:xfrm>
          <a:prstGeom prst="homePlat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Chevron 6">
            <a:extLst>
              <a:ext uri="{FF2B5EF4-FFF2-40B4-BE49-F238E27FC236}">
                <a16:creationId xmlns="" xmlns:a16="http://schemas.microsoft.com/office/drawing/2014/main" id="{2E50F123-440E-4238-881D-CFB646D700CA}"/>
              </a:ext>
            </a:extLst>
          </p:cNvPr>
          <p:cNvSpPr/>
          <p:nvPr/>
        </p:nvSpPr>
        <p:spPr>
          <a:xfrm>
            <a:off x="9816819" y="52100"/>
            <a:ext cx="880754" cy="593678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8" name="Chevron 7">
            <a:extLst>
              <a:ext uri="{FF2B5EF4-FFF2-40B4-BE49-F238E27FC236}">
                <a16:creationId xmlns="" xmlns:a16="http://schemas.microsoft.com/office/drawing/2014/main" id="{A84AB4F6-B1A7-4DCF-8DCF-0841DF1B0694}"/>
              </a:ext>
            </a:extLst>
          </p:cNvPr>
          <p:cNvSpPr/>
          <p:nvPr/>
        </p:nvSpPr>
        <p:spPr>
          <a:xfrm>
            <a:off x="10553794" y="52100"/>
            <a:ext cx="880754" cy="593678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="" xmlns:a16="http://schemas.microsoft.com/office/drawing/2014/main" id="{080A6995-BC0D-4180-9C49-6FF25D833450}"/>
              </a:ext>
            </a:extLst>
          </p:cNvPr>
          <p:cNvSpPr txBox="1"/>
          <p:nvPr/>
        </p:nvSpPr>
        <p:spPr>
          <a:xfrm>
            <a:off x="11271841" y="95354"/>
            <a:ext cx="768415" cy="534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700"/>
              </a:lnSpc>
            </a:pPr>
            <a:r>
              <a:rPr lang="fr-FR" dirty="0" err="1"/>
              <a:t>Prédic</a:t>
            </a:r>
            <a:endParaRPr lang="fr-FR" dirty="0"/>
          </a:p>
          <a:p>
            <a:pPr algn="r">
              <a:lnSpc>
                <a:spcPts val="1700"/>
              </a:lnSpc>
            </a:pPr>
            <a:r>
              <a:rPr lang="fr-FR" dirty="0" err="1"/>
              <a:t>tion</a:t>
            </a: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713" y="1100664"/>
            <a:ext cx="4841006" cy="229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="" xmlns:a16="http://schemas.microsoft.com/office/drawing/2014/main" id="{28F6C63F-DE2B-4DA0-B207-1069E8BC483E}"/>
              </a:ext>
            </a:extLst>
          </p:cNvPr>
          <p:cNvSpPr txBox="1"/>
          <p:nvPr/>
        </p:nvSpPr>
        <p:spPr>
          <a:xfrm>
            <a:off x="412447" y="730544"/>
            <a:ext cx="9213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</a:t>
            </a:r>
            <a:r>
              <a:rPr lang="fr-FR" dirty="0" smtClean="0"/>
              <a:t>onvolution lorsqu’il y a plusieurs canaux en entrée ( image en couleurs,  vecteur vent =&gt; (x, y) )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="" xmlns:a16="http://schemas.microsoft.com/office/drawing/2014/main" id="{28F6C63F-DE2B-4DA0-B207-1069E8BC483E}"/>
              </a:ext>
            </a:extLst>
          </p:cNvPr>
          <p:cNvSpPr txBox="1"/>
          <p:nvPr/>
        </p:nvSpPr>
        <p:spPr>
          <a:xfrm>
            <a:off x="412446" y="3907501"/>
            <a:ext cx="11414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</a:t>
            </a:r>
            <a:r>
              <a:rPr lang="fr-FR" dirty="0" smtClean="0"/>
              <a:t>onvolution lorsqu’on augmente le nombre de filtre (permet de détecter d’autres formes =&gt; bordures, coins, croix, …)</a:t>
            </a:r>
            <a:endParaRPr lang="fr-F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713" y="4276833"/>
            <a:ext cx="5109535" cy="2439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067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="" xmlns:a16="http://schemas.microsoft.com/office/drawing/2014/main" id="{9C63AE4B-7B46-48DD-8EA0-914340A0A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580" y="1465208"/>
            <a:ext cx="3905250" cy="199072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="" xmlns:a16="http://schemas.microsoft.com/office/drawing/2014/main" id="{187FE07A-F24D-4E41-A06B-A50E07EFA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220" y="1465208"/>
            <a:ext cx="3905250" cy="19907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B004E95B-580F-4C72-AB16-1273CD72B0AB}"/>
              </a:ext>
            </a:extLst>
          </p:cNvPr>
          <p:cNvSpPr/>
          <p:nvPr/>
        </p:nvSpPr>
        <p:spPr>
          <a:xfrm>
            <a:off x="5270718" y="2275904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-&gt;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="" xmlns:a16="http://schemas.microsoft.com/office/drawing/2014/main" id="{8D464AD6-8F30-49D1-92CB-CA6F0E740C4B}"/>
              </a:ext>
            </a:extLst>
          </p:cNvPr>
          <p:cNvSpPr/>
          <p:nvPr/>
        </p:nvSpPr>
        <p:spPr>
          <a:xfrm>
            <a:off x="1937800" y="2275904"/>
            <a:ext cx="494523" cy="41054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>
            <a:extLst>
              <a:ext uri="{FF2B5EF4-FFF2-40B4-BE49-F238E27FC236}">
                <a16:creationId xmlns="" xmlns:a16="http://schemas.microsoft.com/office/drawing/2014/main" id="{E1B283B2-AC05-4003-B30C-6EA9F0D6A619}"/>
              </a:ext>
            </a:extLst>
          </p:cNvPr>
          <p:cNvSpPr/>
          <p:nvPr/>
        </p:nvSpPr>
        <p:spPr>
          <a:xfrm>
            <a:off x="1350166" y="2885505"/>
            <a:ext cx="317047" cy="35194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C0B22CEB-A36C-4511-913E-E749FB043CE6}"/>
              </a:ext>
            </a:extLst>
          </p:cNvPr>
          <p:cNvSpPr txBox="1"/>
          <p:nvPr/>
        </p:nvSpPr>
        <p:spPr>
          <a:xfrm>
            <a:off x="818721" y="4060894"/>
            <a:ext cx="5682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/>
              <a:t>Rq</a:t>
            </a:r>
            <a:r>
              <a:rPr lang="fr-FR" sz="1600" dirty="0"/>
              <a:t> : Si on a trop de nuage, on peut faire le même procédé avec les trous dans les nuages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82F7DB30-B724-4518-924F-E530312BF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049" y="4719761"/>
            <a:ext cx="3876675" cy="19716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="" xmlns:a16="http://schemas.microsoft.com/office/drawing/2014/main" id="{D414A58A-42D4-4909-93DF-78D25707B9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1332" y="4724524"/>
            <a:ext cx="3876675" cy="199072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="" xmlns:a16="http://schemas.microsoft.com/office/drawing/2014/main" id="{2E0DFC1C-8828-49F9-B844-780F62DE648C}"/>
              </a:ext>
            </a:extLst>
          </p:cNvPr>
          <p:cNvSpPr txBox="1"/>
          <p:nvPr/>
        </p:nvSpPr>
        <p:spPr>
          <a:xfrm>
            <a:off x="5072788" y="5509165"/>
            <a:ext cx="475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-&gt;</a:t>
            </a:r>
          </a:p>
        </p:txBody>
      </p:sp>
      <p:sp>
        <p:nvSpPr>
          <p:cNvPr id="13" name="Pentagone 12"/>
          <p:cNvSpPr/>
          <p:nvPr/>
        </p:nvSpPr>
        <p:spPr>
          <a:xfrm>
            <a:off x="9104860" y="52100"/>
            <a:ext cx="895433" cy="593678"/>
          </a:xfrm>
          <a:prstGeom prst="homePlat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4" name="Chevron 13"/>
          <p:cNvSpPr/>
          <p:nvPr/>
        </p:nvSpPr>
        <p:spPr>
          <a:xfrm>
            <a:off x="9816819" y="52100"/>
            <a:ext cx="880754" cy="593678"/>
          </a:xfrm>
          <a:prstGeom prst="chevr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10553794" y="52100"/>
            <a:ext cx="880754" cy="593678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11239360" y="52100"/>
            <a:ext cx="880754" cy="593678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9777595" y="-182"/>
            <a:ext cx="788677" cy="752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700"/>
              </a:lnSpc>
            </a:pPr>
            <a:r>
              <a:rPr lang="fr-FR" dirty="0"/>
              <a:t>Nuage</a:t>
            </a:r>
          </a:p>
          <a:p>
            <a:pPr algn="r">
              <a:lnSpc>
                <a:spcPts val="1700"/>
              </a:lnSpc>
            </a:pPr>
            <a:r>
              <a:rPr lang="fr-FR" dirty="0"/>
              <a:t>Et </a:t>
            </a:r>
          </a:p>
          <a:p>
            <a:pPr algn="r">
              <a:lnSpc>
                <a:spcPts val="1700"/>
              </a:lnSpc>
            </a:pPr>
            <a:r>
              <a:rPr lang="fr-FR" dirty="0"/>
              <a:t>Vent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="" xmlns:a16="http://schemas.microsoft.com/office/drawing/2014/main" id="{AAABAE7C-E323-4131-A12C-C1D3A10F9417}"/>
              </a:ext>
            </a:extLst>
          </p:cNvPr>
          <p:cNvSpPr txBox="1"/>
          <p:nvPr/>
        </p:nvSpPr>
        <p:spPr>
          <a:xfrm>
            <a:off x="241235" y="128897"/>
            <a:ext cx="7549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/>
              <a:t>Récupération des vecteurs vents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="" xmlns:a16="http://schemas.microsoft.com/office/drawing/2014/main" id="{56F94C4A-3F8E-4D08-98F8-61BB567709CE}"/>
              </a:ext>
            </a:extLst>
          </p:cNvPr>
          <p:cNvSpPr txBox="1"/>
          <p:nvPr/>
        </p:nvSpPr>
        <p:spPr>
          <a:xfrm>
            <a:off x="357512" y="617095"/>
            <a:ext cx="344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Limites de la méthode 1 :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9D6DA01C-773E-4F81-9249-59287EF9C65B}"/>
              </a:ext>
            </a:extLst>
          </p:cNvPr>
          <p:cNvSpPr txBox="1"/>
          <p:nvPr/>
        </p:nvSpPr>
        <p:spPr>
          <a:xfrm>
            <a:off x="240345" y="1045786"/>
            <a:ext cx="5536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- Problème 1 : Perte d’information d’une image à l’autre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="" xmlns:a16="http://schemas.microsoft.com/office/drawing/2014/main" id="{199B3D94-F9F6-4C8F-A44F-FF1954034EB8}"/>
              </a:ext>
            </a:extLst>
          </p:cNvPr>
          <p:cNvSpPr txBox="1"/>
          <p:nvPr/>
        </p:nvSpPr>
        <p:spPr>
          <a:xfrm>
            <a:off x="302470" y="3715379"/>
            <a:ext cx="5536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- Problème 2 : Les vecteurs dépendent de la densité de nuage</a:t>
            </a:r>
          </a:p>
        </p:txBody>
      </p:sp>
    </p:spTree>
    <p:extLst>
      <p:ext uri="{BB962C8B-B14F-4D97-AF65-F5344CB8AC3E}">
        <p14:creationId xmlns:p14="http://schemas.microsoft.com/office/powerpoint/2010/main" val="3348790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e 3"/>
          <p:cNvSpPr/>
          <p:nvPr/>
        </p:nvSpPr>
        <p:spPr>
          <a:xfrm>
            <a:off x="9104860" y="52100"/>
            <a:ext cx="895433" cy="593678"/>
          </a:xfrm>
          <a:prstGeom prst="homePlat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>
            <a:off x="9816819" y="52100"/>
            <a:ext cx="880754" cy="593678"/>
          </a:xfrm>
          <a:prstGeom prst="chevr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6" name="Chevron 5"/>
          <p:cNvSpPr/>
          <p:nvPr/>
        </p:nvSpPr>
        <p:spPr>
          <a:xfrm>
            <a:off x="10553794" y="52100"/>
            <a:ext cx="880754" cy="593678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Chevron 6"/>
          <p:cNvSpPr/>
          <p:nvPr/>
        </p:nvSpPr>
        <p:spPr>
          <a:xfrm>
            <a:off x="11239360" y="52100"/>
            <a:ext cx="880754" cy="593678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9777595" y="-182"/>
            <a:ext cx="788677" cy="752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700"/>
              </a:lnSpc>
            </a:pPr>
            <a:r>
              <a:rPr lang="fr-FR" dirty="0"/>
              <a:t>Nuage</a:t>
            </a:r>
          </a:p>
          <a:p>
            <a:pPr algn="r">
              <a:lnSpc>
                <a:spcPts val="1700"/>
              </a:lnSpc>
            </a:pPr>
            <a:r>
              <a:rPr lang="fr-FR" dirty="0"/>
              <a:t>Et </a:t>
            </a:r>
          </a:p>
          <a:p>
            <a:pPr algn="r">
              <a:lnSpc>
                <a:spcPts val="1700"/>
              </a:lnSpc>
            </a:pPr>
            <a:r>
              <a:rPr lang="fr-FR" dirty="0"/>
              <a:t>Vent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7751B52D-5CBE-43D5-B2AB-E3C7F118C192}"/>
              </a:ext>
            </a:extLst>
          </p:cNvPr>
          <p:cNvSpPr/>
          <p:nvPr/>
        </p:nvSpPr>
        <p:spPr>
          <a:xfrm>
            <a:off x="1335169" y="1246642"/>
            <a:ext cx="2262868" cy="19645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81C89E26-2691-4994-B92C-BBC531289E5E}"/>
              </a:ext>
            </a:extLst>
          </p:cNvPr>
          <p:cNvSpPr/>
          <p:nvPr/>
        </p:nvSpPr>
        <p:spPr>
          <a:xfrm>
            <a:off x="1791898" y="1642997"/>
            <a:ext cx="1349410" cy="116138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Motif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nuageux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15*15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="" xmlns:a16="http://schemas.microsoft.com/office/drawing/2014/main" id="{97B5D0AC-AF15-4CA7-ACC7-94545CA36D92}"/>
              </a:ext>
            </a:extLst>
          </p:cNvPr>
          <p:cNvSpPr txBox="1"/>
          <p:nvPr/>
        </p:nvSpPr>
        <p:spPr>
          <a:xfrm>
            <a:off x="1410689" y="1241393"/>
            <a:ext cx="2111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Image à t+15min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="" xmlns:a16="http://schemas.microsoft.com/office/drawing/2014/main" id="{85510989-91BF-4498-A764-3B667EBA2134}"/>
              </a:ext>
            </a:extLst>
          </p:cNvPr>
          <p:cNvSpPr txBox="1"/>
          <p:nvPr/>
        </p:nvSpPr>
        <p:spPr>
          <a:xfrm>
            <a:off x="2804062" y="2823145"/>
            <a:ext cx="793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22*22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="" xmlns:a16="http://schemas.microsoft.com/office/drawing/2014/main" id="{A7005427-0FAC-4D36-93F9-A218E9088FC0}"/>
              </a:ext>
            </a:extLst>
          </p:cNvPr>
          <p:cNvSpPr txBox="1"/>
          <p:nvPr/>
        </p:nvSpPr>
        <p:spPr>
          <a:xfrm>
            <a:off x="4286876" y="1002472"/>
            <a:ext cx="7147672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repère ainsi le morceau de 15*15 le plus ressemblant à celui de départ (Ici 49 tests et à chaque fois 225 comparaisons de pixels)</a:t>
            </a:r>
          </a:p>
          <a:p>
            <a:r>
              <a:rPr lang="fr-FR" dirty="0"/>
              <a:t>Avec Pas = 15 et on prend facteur 1.5</a:t>
            </a:r>
          </a:p>
          <a:p>
            <a:endParaRPr lang="fr-FR" sz="500" dirty="0"/>
          </a:p>
          <a:p>
            <a:r>
              <a:rPr lang="fr-FR" dirty="0"/>
              <a:t>Au total : C = O(</a:t>
            </a:r>
            <a:r>
              <a:rPr lang="fr-FR" dirty="0" err="1"/>
              <a:t>longueur_image</a:t>
            </a:r>
            <a:r>
              <a:rPr lang="fr-FR" dirty="0"/>
              <a:t>* </a:t>
            </a:r>
            <a:r>
              <a:rPr lang="fr-FR" dirty="0" err="1"/>
              <a:t>largeur_image</a:t>
            </a:r>
            <a:r>
              <a:rPr lang="fr-FR" dirty="0"/>
              <a:t>*pas^2)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22" name="ZoneTexte 21">
            <a:extLst>
              <a:ext uri="{FF2B5EF4-FFF2-40B4-BE49-F238E27FC236}">
                <a16:creationId xmlns="" xmlns:a16="http://schemas.microsoft.com/office/drawing/2014/main" id="{DE5EDB7E-B7D1-443E-BA77-7D2B92B14A57}"/>
              </a:ext>
            </a:extLst>
          </p:cNvPr>
          <p:cNvSpPr txBox="1"/>
          <p:nvPr/>
        </p:nvSpPr>
        <p:spPr>
          <a:xfrm>
            <a:off x="379379" y="3806985"/>
            <a:ext cx="84601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On améliore la précision en prenant en compte le chevauchement sur les pixels à la frontière</a:t>
            </a:r>
          </a:p>
          <a:p>
            <a:endParaRPr lang="fr-FR" dirty="0"/>
          </a:p>
          <a:p>
            <a:r>
              <a:rPr lang="fr-FR" dirty="0"/>
              <a:t>- On fait une moyenne arithmétique des vecteurs vents avec quatre images consécutives (3 vecteurs vents)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>
                <a:extLst>
                  <a:ext uri="{FF2B5EF4-FFF2-40B4-BE49-F238E27FC236}">
                    <a16:creationId xmlns="" xmlns:a16="http://schemas.microsoft.com/office/drawing/2014/main" id="{EB6ABB73-F975-4422-9AE7-6F838789B0DC}"/>
                  </a:ext>
                </a:extLst>
              </p:cNvPr>
              <p:cNvSpPr txBox="1"/>
              <p:nvPr/>
            </p:nvSpPr>
            <p:spPr>
              <a:xfrm>
                <a:off x="4286875" y="2407951"/>
                <a:ext cx="4844724" cy="597343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fr-FR" sz="16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1600" i="1">
                              <a:latin typeface="Cambria Math"/>
                            </a:rPr>
                            <m:t>𝑥</m:t>
                          </m:r>
                          <m:r>
                            <a:rPr lang="fr-FR" sz="1600" i="1">
                              <a:latin typeface="Cambria Math"/>
                            </a:rPr>
                            <m:t>, </m:t>
                          </m:r>
                          <m:r>
                            <a:rPr lang="fr-FR" sz="1600" i="1">
                              <a:latin typeface="Cambria Math"/>
                            </a:rPr>
                            <m:t>𝑦</m:t>
                          </m:r>
                          <m:r>
                            <a:rPr lang="fr-FR" sz="1600" i="1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fr-FR" sz="16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sz="1600" i="1">
                                  <a:latin typeface="Cambria Math"/>
                                  <a:ea typeface="Cambria Math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sub>
                          </m:sSub>
                          <m:r>
                            <a:rPr lang="fr-FR" sz="1600" i="1">
                              <a:latin typeface="Cambria Math"/>
                              <a:ea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6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sz="1600" i="1">
                                  <a:latin typeface="Cambria Math"/>
                                  <a:ea typeface="Cambria Math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sub>
                          </m:sSub>
                          <m:r>
                            <a:rPr lang="fr-FR" sz="1600" i="1" smtClean="0"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d>
                      <m:r>
                        <a:rPr lang="fr-FR" sz="1600" i="1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16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1600" i="1">
                              <a:latin typeface="Cambria Math"/>
                            </a:rPr>
                            <m:t>𝑊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fr-FR" sz="160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FR" sz="16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fr-FR" sz="1600" i="1">
                                      <a:latin typeface="Cambria Math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fr-FR" sz="16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16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6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fr-FR" sz="16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fr-FR" sz="1600" i="1">
                                          <a:latin typeface="Cambria Math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fr-FR" sz="16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60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fr-FR" sz="16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fr-FR" sz="16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fr-FR" sz="1600" b="0" i="1" smtClean="0">
                                      <a:latin typeface="Cambria Math"/>
                                    </a:rPr>
                                    <m:t>𝐼</m:t>
                                  </m:r>
                                  <m:r>
                                    <a:rPr lang="fr-FR" sz="1600" b="0" i="1" smtClean="0">
                                      <a:latin typeface="Cambria Math"/>
                                    </a:rPr>
                                    <m:t>′</m:t>
                                  </m:r>
                                  <m:d>
                                    <m:dPr>
                                      <m:ctrlPr>
                                        <a:rPr lang="fr-FR" sz="16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16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6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fr-FR" sz="16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fr-FR" sz="1600" i="1">
                                          <a:latin typeface="Cambria Math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fr-FR" sz="16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600" i="1">
                                              <a:latin typeface="Cambria Math"/>
                                              <a:ea typeface="Cambria Math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fr-FR" sz="1600" i="1">
                                              <a:latin typeface="Cambria Math"/>
                                              <a:ea typeface="Cambria Math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fr-FR" sz="1600" i="1">
                                          <a:latin typeface="Cambria Math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fr-FR" sz="16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60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fr-FR" sz="16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fr-FR" sz="1600" i="1">
                                          <a:latin typeface="Cambria Math"/>
                                        </a:rPr>
                                        <m:t>+ </m:t>
                                      </m:r>
                                      <m:sSub>
                                        <m:sSubPr>
                                          <m:ctrlPr>
                                            <a:rPr lang="fr-FR" sz="16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600" i="1">
                                              <a:latin typeface="Cambria Math"/>
                                              <a:ea typeface="Cambria Math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fr-FR" sz="1600" i="1">
                                              <a:latin typeface="Cambria Math"/>
                                              <a:ea typeface="Cambria Math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fr-FR" sz="16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fr-FR" sz="1600" dirty="0" err="1"/>
              </a:p>
            </p:txBody>
          </p:sp>
        </mc:Choice>
        <mc:Fallback xmlns="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EB6ABB73-F975-4422-9AE7-6F838789B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875" y="2407951"/>
                <a:ext cx="4844724" cy="5973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="" xmlns:a16="http://schemas.microsoft.com/office/drawing/2014/main" id="{3A46298F-A8C8-4B49-8306-2499CB266A65}"/>
                  </a:ext>
                </a:extLst>
              </p:cNvPr>
              <p:cNvSpPr txBox="1"/>
              <p:nvPr/>
            </p:nvSpPr>
            <p:spPr>
              <a:xfrm>
                <a:off x="4294410" y="3064495"/>
                <a:ext cx="3387338" cy="401841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/>
                        </a:rPr>
                        <m:t>𝐶</m:t>
                      </m:r>
                      <m:r>
                        <a:rPr lang="fr-FR" sz="1600" b="0" i="1" smtClean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fr-FR" sz="1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fr-FR" sz="16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fr-FR" sz="16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fr-FR" sz="1600" b="0" i="1" smtClean="0">
                          <a:latin typeface="Cambria Math"/>
                        </a:rPr>
                        <m:t>= </m:t>
                      </m:r>
                      <m:func>
                        <m:funcPr>
                          <m:ctrlPr>
                            <a:rPr lang="fr-FR" sz="1600" b="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600" b="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1600" b="0" i="0" smtClean="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fr-FR" sz="16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fr-FR" sz="16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fr-FR" sz="1600" i="1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sz="16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fr-FR" sz="1600" i="1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fr-FR" sz="1600" i="1" smtClean="0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r>
                                <a:rPr lang="fr-FR" sz="1600" b="0" i="1" smtClean="0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fr-FR" sz="16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fr-FR" sz="1600" b="0" i="1" smtClean="0">
                                      <a:latin typeface="Cambria Math"/>
                                      <a:ea typeface="Cambria Math"/>
                                    </a:rPr>
                                    <m:t>[ −3,   3 ]</m:t>
                                  </m:r>
                                </m:e>
                                <m:sup>
                                  <m:r>
                                    <a:rPr lang="fr-FR" sz="1600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fr-FR" sz="1600" i="1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fr-FR" sz="16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6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fr-FR" sz="1600" i="1">
                                  <a:latin typeface="Cambria Math"/>
                                </a:rPr>
                                <m:t>, </m:t>
                              </m:r>
                              <m:r>
                                <a:rPr lang="fr-FR" sz="1600" i="1">
                                  <a:latin typeface="Cambria Math"/>
                                </a:rPr>
                                <m:t>𝑦</m:t>
                              </m:r>
                              <m:r>
                                <a:rPr lang="fr-FR" sz="1600" i="1">
                                  <a:latin typeface="Cambria Math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fr-FR" sz="16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fr-FR" sz="16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fr-FR" sz="1600" i="1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sz="16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fr-FR" sz="1600" i="1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fr-FR" sz="1600" i="1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fr-FR" sz="1600" dirty="0" err="1"/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3A46298F-A8C8-4B49-8306-2499CB266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410" y="3064495"/>
                <a:ext cx="3387338" cy="401841"/>
              </a:xfrm>
              <a:prstGeom prst="rect">
                <a:avLst/>
              </a:prstGeom>
              <a:blipFill>
                <a:blip r:embed="rId4"/>
                <a:stretch>
                  <a:fillRect l="-899" b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ZoneTexte 24">
            <a:extLst>
              <a:ext uri="{FF2B5EF4-FFF2-40B4-BE49-F238E27FC236}">
                <a16:creationId xmlns="" xmlns:a16="http://schemas.microsoft.com/office/drawing/2014/main" id="{B492C955-4816-4BAC-AAAB-3ED4381CE396}"/>
              </a:ext>
            </a:extLst>
          </p:cNvPr>
          <p:cNvSpPr txBox="1"/>
          <p:nvPr/>
        </p:nvSpPr>
        <p:spPr>
          <a:xfrm>
            <a:off x="379379" y="5441297"/>
            <a:ext cx="10859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</a:t>
            </a:r>
            <a:r>
              <a:rPr lang="fr-FR" dirty="0" smtClean="0"/>
              <a:t>emps </a:t>
            </a:r>
            <a:r>
              <a:rPr lang="fr-FR" dirty="0"/>
              <a:t>d’exécution : je sauvegarde à chaque fois mon tableau de vecteur pour faire des tests dessus</a:t>
            </a:r>
          </a:p>
          <a:p>
            <a:r>
              <a:rPr lang="fr-FR" dirty="0"/>
              <a:t>Une journée entière :   9h27 -&gt; 17h27 (29 exécutions)</a:t>
            </a:r>
          </a:p>
          <a:p>
            <a:r>
              <a:rPr lang="fr-FR" dirty="0"/>
              <a:t>en </a:t>
            </a:r>
            <a:r>
              <a:rPr lang="fr-FR" dirty="0" err="1"/>
              <a:t>dim</a:t>
            </a:r>
            <a:r>
              <a:rPr lang="fr-FR" dirty="0"/>
              <a:t> = 300*300 pixels -&gt; 24 min d’exécution !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="" xmlns:a16="http://schemas.microsoft.com/office/drawing/2014/main" id="{522A9397-8D01-455A-B3F9-BB0753B247DE}"/>
              </a:ext>
            </a:extLst>
          </p:cNvPr>
          <p:cNvSpPr txBox="1"/>
          <p:nvPr/>
        </p:nvSpPr>
        <p:spPr>
          <a:xfrm>
            <a:off x="241235" y="128897"/>
            <a:ext cx="7549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/>
              <a:t>Récupération des vecteurs vents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="" xmlns:a16="http://schemas.microsoft.com/office/drawing/2014/main" id="{B096D475-DC79-4F25-BAF9-1A5FD9DCE044}"/>
              </a:ext>
            </a:extLst>
          </p:cNvPr>
          <p:cNvSpPr txBox="1"/>
          <p:nvPr/>
        </p:nvSpPr>
        <p:spPr>
          <a:xfrm>
            <a:off x="357512" y="617095"/>
            <a:ext cx="7743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Méthode 2 :  On procède à un suivi de motifs d’une image à l’autre</a:t>
            </a:r>
          </a:p>
        </p:txBody>
      </p:sp>
    </p:spTree>
    <p:extLst>
      <p:ext uri="{BB962C8B-B14F-4D97-AF65-F5344CB8AC3E}">
        <p14:creationId xmlns:p14="http://schemas.microsoft.com/office/powerpoint/2010/main" val="496125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AA54B018-7EDA-4E0E-B52D-33B34C414288}"/>
              </a:ext>
            </a:extLst>
          </p:cNvPr>
          <p:cNvSpPr txBox="1"/>
          <p:nvPr/>
        </p:nvSpPr>
        <p:spPr>
          <a:xfrm>
            <a:off x="2309267" y="3083485"/>
            <a:ext cx="100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8886C50E-AEEE-43DD-B15C-6BF2BB52A025}"/>
              </a:ext>
            </a:extLst>
          </p:cNvPr>
          <p:cNvSpPr txBox="1"/>
          <p:nvPr/>
        </p:nvSpPr>
        <p:spPr>
          <a:xfrm>
            <a:off x="1960925" y="6450161"/>
            <a:ext cx="169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 + 15min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="" xmlns:a16="http://schemas.microsoft.com/office/drawing/2014/main" id="{4E31F484-1642-49C1-B133-86E8BE0D84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" t="559" r="805" b="323"/>
          <a:stretch/>
        </p:blipFill>
        <p:spPr>
          <a:xfrm>
            <a:off x="5564749" y="440313"/>
            <a:ext cx="5930036" cy="594225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719C68A4-85B2-44BD-9873-4A79477AF2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1" t="742" r="488" b="590"/>
          <a:stretch/>
        </p:blipFill>
        <p:spPr>
          <a:xfrm>
            <a:off x="5559864" y="440313"/>
            <a:ext cx="5934921" cy="592819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="" xmlns:a16="http://schemas.microsoft.com/office/drawing/2014/main" id="{8CB88D03-6B02-4A23-8B59-C7CE2504C8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5" t="449" r="489" b="940"/>
          <a:stretch/>
        </p:blipFill>
        <p:spPr>
          <a:xfrm>
            <a:off x="5559865" y="437583"/>
            <a:ext cx="5934920" cy="594499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="" xmlns:a16="http://schemas.microsoft.com/office/drawing/2014/main" id="{F8D61F6B-6745-4B4C-8C62-97D72D6FE0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92" t="788" r="1104" b="955"/>
          <a:stretch/>
        </p:blipFill>
        <p:spPr>
          <a:xfrm>
            <a:off x="5559863" y="437583"/>
            <a:ext cx="5939841" cy="594578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="" xmlns:a16="http://schemas.microsoft.com/office/drawing/2014/main" id="{3E21A079-E30A-45DC-A387-D49614E61D9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1" t="530" r="715" b="654"/>
          <a:stretch/>
        </p:blipFill>
        <p:spPr>
          <a:xfrm>
            <a:off x="5554945" y="441052"/>
            <a:ext cx="5937913" cy="594152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="" xmlns:a16="http://schemas.microsoft.com/office/drawing/2014/main" id="{C70BC071-E69B-4A93-A5D6-FB0B8D153F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288" y="125570"/>
            <a:ext cx="3986023" cy="300363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="" xmlns:a16="http://schemas.microsoft.com/office/drawing/2014/main" id="{E2CAF23E-1F7F-4018-870B-A8E1B28C21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288" y="3452817"/>
            <a:ext cx="3986023" cy="292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4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e 3"/>
          <p:cNvSpPr/>
          <p:nvPr/>
        </p:nvSpPr>
        <p:spPr>
          <a:xfrm>
            <a:off x="9104860" y="52100"/>
            <a:ext cx="895433" cy="593678"/>
          </a:xfrm>
          <a:prstGeom prst="homePlat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>
            <a:off x="9816819" y="52100"/>
            <a:ext cx="880754" cy="593678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6" name="Chevron 5"/>
          <p:cNvSpPr/>
          <p:nvPr/>
        </p:nvSpPr>
        <p:spPr>
          <a:xfrm>
            <a:off x="10553794" y="52100"/>
            <a:ext cx="880754" cy="593678"/>
          </a:xfrm>
          <a:prstGeom prst="chevro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Chevron 6"/>
          <p:cNvSpPr/>
          <p:nvPr/>
        </p:nvSpPr>
        <p:spPr>
          <a:xfrm>
            <a:off x="11239360" y="52100"/>
            <a:ext cx="880754" cy="593678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0483741" y="95354"/>
            <a:ext cx="915059" cy="534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700"/>
              </a:lnSpc>
            </a:pPr>
            <a:r>
              <a:rPr lang="fr-FR" dirty="0" err="1"/>
              <a:t>Redress</a:t>
            </a:r>
            <a:endParaRPr lang="fr-FR" dirty="0"/>
          </a:p>
          <a:p>
            <a:pPr algn="r">
              <a:lnSpc>
                <a:spcPts val="1700"/>
              </a:lnSpc>
            </a:pPr>
            <a:r>
              <a:rPr lang="fr-FR" dirty="0" err="1"/>
              <a:t>ement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1378534" y="1104097"/>
            <a:ext cx="9860826" cy="3189410"/>
            <a:chOff x="424750" y="1751081"/>
            <a:chExt cx="9860826" cy="3189410"/>
          </a:xfrm>
        </p:grpSpPr>
        <p:sp>
          <p:nvSpPr>
            <p:cNvPr id="10" name="Ellipse 9"/>
            <p:cNvSpPr/>
            <p:nvPr/>
          </p:nvSpPr>
          <p:spPr>
            <a:xfrm>
              <a:off x="7765576" y="2060811"/>
              <a:ext cx="2520000" cy="252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1" name="Connecteur droit 10"/>
            <p:cNvCxnSpPr/>
            <p:nvPr/>
          </p:nvCxnSpPr>
          <p:spPr>
            <a:xfrm flipH="1">
              <a:off x="8748219" y="1849724"/>
              <a:ext cx="482077" cy="309076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/>
            <p:cNvCxnSpPr/>
            <p:nvPr/>
          </p:nvCxnSpPr>
          <p:spPr>
            <a:xfrm flipH="1" flipV="1">
              <a:off x="723331" y="1906588"/>
              <a:ext cx="8229601" cy="141422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12"/>
            <p:cNvCxnSpPr/>
            <p:nvPr/>
          </p:nvCxnSpPr>
          <p:spPr>
            <a:xfrm flipH="1" flipV="1">
              <a:off x="723331" y="1906588"/>
              <a:ext cx="8382001" cy="686487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/>
            <p:nvPr/>
          </p:nvCxnSpPr>
          <p:spPr>
            <a:xfrm flipH="1" flipV="1">
              <a:off x="8038531" y="2509114"/>
              <a:ext cx="950726" cy="81169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/>
            <p:cNvCxnSpPr/>
            <p:nvPr/>
          </p:nvCxnSpPr>
          <p:spPr>
            <a:xfrm flipV="1">
              <a:off x="7980883" y="2509114"/>
              <a:ext cx="72278" cy="65836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ZoneTexte 15"/>
            <p:cNvSpPr txBox="1"/>
            <p:nvPr/>
          </p:nvSpPr>
          <p:spPr>
            <a:xfrm>
              <a:off x="7765576" y="2178581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M</a:t>
              </a:r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9013418" y="3230119"/>
              <a:ext cx="336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O</a:t>
              </a: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424750" y="1751081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9302870" y="1816997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N</a:t>
              </a: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8260460" y="2875279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/>
                <a:t>α</a:t>
              </a:r>
              <a:endParaRPr lang="fr-FR" dirty="0"/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3540743" y="2092432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/>
                <a:t>β</a:t>
              </a:r>
              <a:endParaRPr lang="fr-FR" dirty="0"/>
            </a:p>
          </p:txBody>
        </p:sp>
        <p:sp>
          <p:nvSpPr>
            <p:cNvPr id="22" name="Arc 21"/>
            <p:cNvSpPr/>
            <p:nvPr/>
          </p:nvSpPr>
          <p:spPr>
            <a:xfrm rot="2507633">
              <a:off x="3161996" y="2097599"/>
              <a:ext cx="304505" cy="408570"/>
            </a:xfrm>
            <a:prstGeom prst="arc">
              <a:avLst>
                <a:gd name="adj1" fmla="val 16200000"/>
                <a:gd name="adj2" fmla="val 20579437"/>
              </a:avLst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Arc 22"/>
            <p:cNvSpPr/>
            <p:nvPr/>
          </p:nvSpPr>
          <p:spPr>
            <a:xfrm rot="15309286">
              <a:off x="8571064" y="2965668"/>
              <a:ext cx="304505" cy="408570"/>
            </a:xfrm>
            <a:prstGeom prst="arc">
              <a:avLst>
                <a:gd name="adj1" fmla="val 16200000"/>
                <a:gd name="adj2" fmla="val 20579437"/>
              </a:avLst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8959792" y="3814128"/>
              <a:ext cx="3827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R</a:t>
              </a:r>
              <a:r>
                <a:rPr lang="fr-FR" baseline="-25000" dirty="0"/>
                <a:t>T</a:t>
              </a: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1635093" y="3123214"/>
              <a:ext cx="381130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R</a:t>
              </a:r>
              <a:r>
                <a:rPr lang="fr-FR" baseline="-25000" dirty="0"/>
                <a:t>T</a:t>
              </a:r>
              <a:r>
                <a:rPr lang="fr-FR" dirty="0"/>
                <a:t> = Rayon de la Terre</a:t>
              </a:r>
            </a:p>
            <a:p>
              <a:r>
                <a:rPr lang="fr-FR" dirty="0"/>
                <a:t>R</a:t>
              </a:r>
              <a:r>
                <a:rPr lang="fr-FR" baseline="-25000" dirty="0"/>
                <a:t>T</a:t>
              </a:r>
              <a:r>
                <a:rPr lang="fr-FR" dirty="0"/>
                <a:t> = 6371 km</a:t>
              </a:r>
            </a:p>
            <a:p>
              <a:endParaRPr lang="fr-FR" dirty="0"/>
            </a:p>
            <a:p>
              <a:r>
                <a:rPr lang="fr-FR" dirty="0"/>
                <a:t>H = Rayon de l’altitude géostationnaire</a:t>
              </a:r>
            </a:p>
            <a:p>
              <a:r>
                <a:rPr lang="fr-FR" dirty="0"/>
                <a:t>H = 6371 + 35 786 = 42 157 km</a:t>
              </a:r>
              <a:endParaRPr lang="fr-FR" baseline="-25000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4653891" y="2615967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H</a:t>
              </a:r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9127002" y="2408409"/>
              <a:ext cx="4395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M’</a:t>
              </a:r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779070" y="2662270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h</a:t>
              </a: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52" y="4455496"/>
            <a:ext cx="5254888" cy="1133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Image 28">
            <a:extLst>
              <a:ext uri="{FF2B5EF4-FFF2-40B4-BE49-F238E27FC236}">
                <a16:creationId xmlns="" xmlns:a16="http://schemas.microsoft.com/office/drawing/2014/main" id="{77DC1141-77A7-4E53-974B-CFB1D7CFC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538" y="4455496"/>
            <a:ext cx="1952829" cy="1952829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="" xmlns:a16="http://schemas.microsoft.com/office/drawing/2014/main" id="{ABF3AA62-4D21-4CC6-BD6C-F3191154B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0949" y="4472057"/>
            <a:ext cx="2299222" cy="192344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E8E5F0AB-7E59-4642-9A42-1631FE9ABBF7}"/>
              </a:ext>
            </a:extLst>
          </p:cNvPr>
          <p:cNvSpPr/>
          <p:nvPr/>
        </p:nvSpPr>
        <p:spPr>
          <a:xfrm>
            <a:off x="8727351" y="5247244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-&gt;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="" xmlns:a16="http://schemas.microsoft.com/office/drawing/2014/main" id="{09DC8848-0A50-4E32-B45A-9521CFED20D7}"/>
              </a:ext>
            </a:extLst>
          </p:cNvPr>
          <p:cNvSpPr txBox="1"/>
          <p:nvPr/>
        </p:nvSpPr>
        <p:spPr>
          <a:xfrm>
            <a:off x="241235" y="697571"/>
            <a:ext cx="3368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Déformation de l’image satellite :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="" xmlns:a16="http://schemas.microsoft.com/office/drawing/2014/main" id="{E2E9A88E-D6E7-4F27-AF5D-D481C21178A6}"/>
              </a:ext>
            </a:extLst>
          </p:cNvPr>
          <p:cNvSpPr txBox="1"/>
          <p:nvPr/>
        </p:nvSpPr>
        <p:spPr>
          <a:xfrm>
            <a:off x="241235" y="128897"/>
            <a:ext cx="8611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/>
              <a:t>Redressement des données pour que les distances soient en </a:t>
            </a:r>
            <a:r>
              <a:rPr lang="fr-FR" sz="2000" b="1" u="sng" dirty="0" smtClean="0"/>
              <a:t>grandeurs réelles</a:t>
            </a:r>
            <a:endParaRPr lang="fr-FR" sz="2000" b="1" u="sng" dirty="0"/>
          </a:p>
        </p:txBody>
      </p:sp>
    </p:spTree>
    <p:extLst>
      <p:ext uri="{BB962C8B-B14F-4D97-AF65-F5344CB8AC3E}">
        <p14:creationId xmlns:p14="http://schemas.microsoft.com/office/powerpoint/2010/main" val="129363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evron 5">
            <a:extLst>
              <a:ext uri="{FF2B5EF4-FFF2-40B4-BE49-F238E27FC236}">
                <a16:creationId xmlns="" xmlns:a16="http://schemas.microsoft.com/office/drawing/2014/main" id="{6B1934C5-18E6-4FF9-AC45-733F0C6C45AD}"/>
              </a:ext>
            </a:extLst>
          </p:cNvPr>
          <p:cNvSpPr/>
          <p:nvPr/>
        </p:nvSpPr>
        <p:spPr>
          <a:xfrm>
            <a:off x="10553794" y="52100"/>
            <a:ext cx="880754" cy="593678"/>
          </a:xfrm>
          <a:prstGeom prst="chevro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" name="Pentagone 3">
            <a:extLst>
              <a:ext uri="{FF2B5EF4-FFF2-40B4-BE49-F238E27FC236}">
                <a16:creationId xmlns="" xmlns:a16="http://schemas.microsoft.com/office/drawing/2014/main" id="{9B678FF5-5222-458A-A1CC-906B08DF1CD2}"/>
              </a:ext>
            </a:extLst>
          </p:cNvPr>
          <p:cNvSpPr/>
          <p:nvPr/>
        </p:nvSpPr>
        <p:spPr>
          <a:xfrm>
            <a:off x="9104860" y="52100"/>
            <a:ext cx="895433" cy="593678"/>
          </a:xfrm>
          <a:prstGeom prst="homePlat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Chevron 4">
            <a:extLst>
              <a:ext uri="{FF2B5EF4-FFF2-40B4-BE49-F238E27FC236}">
                <a16:creationId xmlns="" xmlns:a16="http://schemas.microsoft.com/office/drawing/2014/main" id="{431283DC-A37F-416B-871D-087F939E8982}"/>
              </a:ext>
            </a:extLst>
          </p:cNvPr>
          <p:cNvSpPr/>
          <p:nvPr/>
        </p:nvSpPr>
        <p:spPr>
          <a:xfrm>
            <a:off x="9816819" y="52100"/>
            <a:ext cx="880754" cy="593678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4" name="Chevron 6">
            <a:extLst>
              <a:ext uri="{FF2B5EF4-FFF2-40B4-BE49-F238E27FC236}">
                <a16:creationId xmlns="" xmlns:a16="http://schemas.microsoft.com/office/drawing/2014/main" id="{F8CB26C0-23AD-400F-A8F3-5D09582E1287}"/>
              </a:ext>
            </a:extLst>
          </p:cNvPr>
          <p:cNvSpPr/>
          <p:nvPr/>
        </p:nvSpPr>
        <p:spPr>
          <a:xfrm>
            <a:off x="11239360" y="52100"/>
            <a:ext cx="880754" cy="593678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7AEEDEDB-421D-4449-BA51-54BAAE473531}"/>
              </a:ext>
            </a:extLst>
          </p:cNvPr>
          <p:cNvSpPr txBox="1"/>
          <p:nvPr/>
        </p:nvSpPr>
        <p:spPr>
          <a:xfrm>
            <a:off x="10483741" y="95354"/>
            <a:ext cx="915059" cy="534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700"/>
              </a:lnSpc>
            </a:pPr>
            <a:r>
              <a:rPr lang="fr-FR" dirty="0" err="1"/>
              <a:t>Redress</a:t>
            </a:r>
            <a:endParaRPr lang="fr-FR" dirty="0"/>
          </a:p>
          <a:p>
            <a:pPr algn="r">
              <a:lnSpc>
                <a:spcPts val="1700"/>
              </a:lnSpc>
            </a:pPr>
            <a:r>
              <a:rPr lang="fr-FR" dirty="0" err="1"/>
              <a:t>ement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="" xmlns:a16="http://schemas.microsoft.com/office/drawing/2014/main" id="{149E89E4-2CE7-49CE-840A-81DB048FD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31" y="945270"/>
            <a:ext cx="1498959" cy="149895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271EB08E-093F-490F-9396-65B38E8A6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5594" y="976218"/>
            <a:ext cx="1764844" cy="147640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B663215-6BEB-4214-9415-CD33877578EE}"/>
              </a:ext>
            </a:extLst>
          </p:cNvPr>
          <p:cNvSpPr/>
          <p:nvPr/>
        </p:nvSpPr>
        <p:spPr>
          <a:xfrm>
            <a:off x="2373858" y="1487084"/>
            <a:ext cx="4598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-&gt;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="" xmlns:a16="http://schemas.microsoft.com/office/drawing/2014/main" id="{161161DE-8DBF-465C-AE48-5DCE6C34F72E}"/>
              </a:ext>
            </a:extLst>
          </p:cNvPr>
          <p:cNvSpPr txBox="1"/>
          <p:nvPr/>
        </p:nvSpPr>
        <p:spPr>
          <a:xfrm>
            <a:off x="1704581" y="2522108"/>
            <a:ext cx="3267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Ici on déforme pixel par pixel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="" xmlns:a16="http://schemas.microsoft.com/office/drawing/2014/main" id="{2A11B7C6-5107-4501-86CF-BF842E3F74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592" y="3447807"/>
            <a:ext cx="2800104" cy="280010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F87E527C-FA7F-44F9-9B30-84ECB9D22DFA}"/>
              </a:ext>
            </a:extLst>
          </p:cNvPr>
          <p:cNvSpPr/>
          <p:nvPr/>
        </p:nvSpPr>
        <p:spPr>
          <a:xfrm>
            <a:off x="5244944" y="4478527"/>
            <a:ext cx="11268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-----&gt;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="" xmlns:a16="http://schemas.microsoft.com/office/drawing/2014/main" id="{7D00AAC0-77E6-4290-8470-E6AB5B5C05D0}"/>
              </a:ext>
            </a:extLst>
          </p:cNvPr>
          <p:cNvSpPr txBox="1"/>
          <p:nvPr/>
        </p:nvSpPr>
        <p:spPr>
          <a:xfrm>
            <a:off x="564145" y="499621"/>
            <a:ext cx="2421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Principe :</a:t>
            </a:r>
          </a:p>
        </p:txBody>
      </p:sp>
      <p:pic>
        <p:nvPicPr>
          <p:cNvPr id="13" name="Image 12" descr="Une image contenant noir, assis, blanc, montagne&#10;&#10;Description générée automatiquement">
            <a:extLst>
              <a:ext uri="{FF2B5EF4-FFF2-40B4-BE49-F238E27FC236}">
                <a16:creationId xmlns="" xmlns:a16="http://schemas.microsoft.com/office/drawing/2014/main" id="{C1E80391-EFB8-4ED3-82D9-8FFE4778C7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100" y="1118755"/>
            <a:ext cx="2800104" cy="2800104"/>
          </a:xfrm>
          <a:prstGeom prst="rect">
            <a:avLst/>
          </a:prstGeom>
        </p:spPr>
      </p:pic>
      <p:pic>
        <p:nvPicPr>
          <p:cNvPr id="18" name="Image 17" descr="Une image contenant assis, photo, noir, couvert&#10;&#10;Description générée automatiquement">
            <a:extLst>
              <a:ext uri="{FF2B5EF4-FFF2-40B4-BE49-F238E27FC236}">
                <a16:creationId xmlns="" xmlns:a16="http://schemas.microsoft.com/office/drawing/2014/main" id="{97B581BB-ED07-47A2-A928-4CF4A2DC65E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204" y="1118755"/>
            <a:ext cx="2800104" cy="2800104"/>
          </a:xfrm>
          <a:prstGeom prst="rect">
            <a:avLst/>
          </a:prstGeom>
        </p:spPr>
      </p:pic>
      <p:pic>
        <p:nvPicPr>
          <p:cNvPr id="25" name="Image 24" descr="Une image contenant sombre, noir, photo, planche&#10;&#10;Description générée automatiquement">
            <a:extLst>
              <a:ext uri="{FF2B5EF4-FFF2-40B4-BE49-F238E27FC236}">
                <a16:creationId xmlns="" xmlns:a16="http://schemas.microsoft.com/office/drawing/2014/main" id="{3584E451-A088-42D6-9E9B-B6A06DC6576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100" y="3902031"/>
            <a:ext cx="2800104" cy="2800104"/>
          </a:xfrm>
          <a:prstGeom prst="rect">
            <a:avLst/>
          </a:prstGeom>
        </p:spPr>
      </p:pic>
      <p:pic>
        <p:nvPicPr>
          <p:cNvPr id="27" name="Image 26" descr="Une image contenant photo, assis, noir, couvert&#10;&#10;Description générée automatiquement">
            <a:extLst>
              <a:ext uri="{FF2B5EF4-FFF2-40B4-BE49-F238E27FC236}">
                <a16:creationId xmlns="" xmlns:a16="http://schemas.microsoft.com/office/drawing/2014/main" id="{BF4423D7-2A4B-45A5-A0DC-A91BB7E9E68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204" y="3902031"/>
            <a:ext cx="2800104" cy="2800104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="" xmlns:a16="http://schemas.microsoft.com/office/drawing/2014/main" id="{96432DA6-DB43-4C41-B837-3116627DA76D}"/>
              </a:ext>
            </a:extLst>
          </p:cNvPr>
          <p:cNvSpPr txBox="1"/>
          <p:nvPr/>
        </p:nvSpPr>
        <p:spPr>
          <a:xfrm>
            <a:off x="241235" y="128897"/>
            <a:ext cx="8611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/>
              <a:t>Redressement des données pour que les distances soient en </a:t>
            </a:r>
            <a:r>
              <a:rPr lang="fr-FR" sz="2000" b="1" u="sng" dirty="0" smtClean="0"/>
              <a:t>grandeurs </a:t>
            </a:r>
            <a:r>
              <a:rPr lang="fr-FR" sz="2000" b="1" u="sng" dirty="0"/>
              <a:t>réelles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="" xmlns:a16="http://schemas.microsoft.com/office/drawing/2014/main" id="{8DF1530A-E4EA-4C90-B0F0-D9AAEE2934C0}"/>
              </a:ext>
            </a:extLst>
          </p:cNvPr>
          <p:cNvSpPr txBox="1"/>
          <p:nvPr/>
        </p:nvSpPr>
        <p:spPr>
          <a:xfrm>
            <a:off x="503347" y="3187800"/>
            <a:ext cx="2421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Résultat :</a:t>
            </a:r>
          </a:p>
        </p:txBody>
      </p:sp>
    </p:spTree>
    <p:extLst>
      <p:ext uri="{BB962C8B-B14F-4D97-AF65-F5344CB8AC3E}">
        <p14:creationId xmlns:p14="http://schemas.microsoft.com/office/powerpoint/2010/main" val="98521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2278</TotalTime>
  <Words>2986</Words>
  <Application>Microsoft Office PowerPoint</Application>
  <PresentationFormat>Personnalisé</PresentationFormat>
  <Paragraphs>454</Paragraphs>
  <Slides>41</Slides>
  <Notes>16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42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Julien CARDINAL</dc:creator>
  <cp:lastModifiedBy>CARDINAL Sylvain OBS/OCB</cp:lastModifiedBy>
  <cp:revision>130</cp:revision>
  <dcterms:created xsi:type="dcterms:W3CDTF">2019-10-31T15:21:05Z</dcterms:created>
  <dcterms:modified xsi:type="dcterms:W3CDTF">2020-03-15T16:24:10Z</dcterms:modified>
</cp:coreProperties>
</file>